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7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3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6" r:id="rId20"/>
    <p:sldId id="273" r:id="rId21"/>
    <p:sldId id="274" r:id="rId22"/>
    <p:sldId id="277" r:id="rId23"/>
    <p:sldId id="278" r:id="rId24"/>
    <p:sldId id="280" r:id="rId25"/>
    <p:sldId id="281" r:id="rId26"/>
    <p:sldId id="282" r:id="rId27"/>
    <p:sldId id="284" r:id="rId28"/>
    <p:sldId id="333" r:id="rId29"/>
    <p:sldId id="334" r:id="rId30"/>
    <p:sldId id="287" r:id="rId31"/>
    <p:sldId id="286" r:id="rId32"/>
    <p:sldId id="285" r:id="rId33"/>
    <p:sldId id="288" r:id="rId34"/>
    <p:sldId id="289" r:id="rId35"/>
    <p:sldId id="295" r:id="rId36"/>
    <p:sldId id="296" r:id="rId37"/>
    <p:sldId id="297" r:id="rId38"/>
    <p:sldId id="298" r:id="rId39"/>
    <p:sldId id="299" r:id="rId40"/>
    <p:sldId id="300" r:id="rId41"/>
    <p:sldId id="303" r:id="rId42"/>
    <p:sldId id="304" r:id="rId43"/>
    <p:sldId id="305" r:id="rId44"/>
    <p:sldId id="335" r:id="rId45"/>
    <p:sldId id="336" r:id="rId46"/>
    <p:sldId id="345" r:id="rId47"/>
    <p:sldId id="306" r:id="rId48"/>
    <p:sldId id="307" r:id="rId49"/>
    <p:sldId id="337" r:id="rId50"/>
    <p:sldId id="338" r:id="rId51"/>
    <p:sldId id="339" r:id="rId52"/>
    <p:sldId id="309" r:id="rId53"/>
    <p:sldId id="310" r:id="rId54"/>
    <p:sldId id="340" r:id="rId55"/>
    <p:sldId id="342" r:id="rId56"/>
    <p:sldId id="343" r:id="rId57"/>
    <p:sldId id="311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1" r:id="rId66"/>
    <p:sldId id="322" r:id="rId67"/>
    <p:sldId id="324" r:id="rId68"/>
    <p:sldId id="325" r:id="rId69"/>
    <p:sldId id="330" r:id="rId70"/>
    <p:sldId id="328" r:id="rId71"/>
    <p:sldId id="344" r:id="rId72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45" d="100"/>
          <a:sy n="45" d="100"/>
        </p:scale>
        <p:origin x="1236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460C12-1A27-4A64-B0B2-F796C1A51EED}" type="datetimeFigureOut">
              <a:rPr lang="tr-TR" smtClean="0"/>
              <a:t>10.03.2022</a:t>
            </a:fld>
            <a:endParaRPr lang="tr-T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C25BA-1208-4CE7-BA56-982F150D70B7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744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467544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FCDFDF45-B05A-4083-AAC7-D93DF07C3BB8}" type="datetime1">
              <a:rPr lang="tr-TR" smtClean="0"/>
              <a:t>10.03.2022</a:t>
            </a:fld>
            <a:endParaRPr lang="tr-TR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tr-TR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6521152" y="6375608"/>
            <a:ext cx="2227312" cy="365760"/>
          </a:xfrm>
        </p:spPr>
        <p:txBody>
          <a:bodyPr/>
          <a:lstStyle/>
          <a:p>
            <a:fld id="{E6FEED06-A45B-49F7-A4E7-E4A0A60926E4}" type="slidenum">
              <a:rPr lang="tr-TR" smtClean="0"/>
              <a:t>‹#›</a:t>
            </a:fld>
            <a:endParaRPr lang="tr-TR" dirty="0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70EDD-4205-433A-B6CB-CF6DD2DA6306}" type="datetime1">
              <a:rPr lang="tr-TR" smtClean="0"/>
              <a:t>10.03.2022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‹#›</a:t>
            </a:fld>
            <a:endParaRPr lang="tr-T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A127D-451D-47F7-9B1A-9E708C5295EA}" type="datetime1">
              <a:rPr lang="tr-TR" smtClean="0"/>
              <a:t>10.03.2022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‹#›</a:t>
            </a:fld>
            <a:endParaRPr lang="tr-TR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350" y="304800"/>
            <a:ext cx="8589963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612900"/>
            <a:ext cx="4206875" cy="4913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4075" y="1612900"/>
            <a:ext cx="4206875" cy="4913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46924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350" y="304800"/>
            <a:ext cx="8589963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612900"/>
            <a:ext cx="4206875" cy="4913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4075" y="1612900"/>
            <a:ext cx="4206875" cy="2379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64075" y="4144963"/>
            <a:ext cx="4206875" cy="2381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07489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53F5B-CA1F-4DB0-9F24-ACC79FBE47D7}" type="datetime1">
              <a:rPr lang="tr-TR" smtClean="0"/>
              <a:t>10.03.2022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88224" y="6356350"/>
            <a:ext cx="2126304" cy="365760"/>
          </a:xfrm>
          <a:solidFill>
            <a:schemeClr val="bg1"/>
          </a:solidFill>
        </p:spPr>
        <p:txBody>
          <a:bodyPr/>
          <a:lstStyle/>
          <a:p>
            <a:fld id="{E6FEED06-A45B-49F7-A4E7-E4A0A60926E4}" type="slidenum">
              <a:rPr lang="tr-TR" smtClean="0"/>
              <a:t>‹#›</a:t>
            </a:fld>
            <a:endParaRPr lang="tr-TR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0960DCE6-766E-49E7-B2E2-340AE244AD26}" type="datetime1">
              <a:rPr lang="tr-TR" smtClean="0"/>
              <a:t>10.03.2022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E6FEED06-A45B-49F7-A4E7-E4A0A60926E4}" type="slidenum">
              <a:rPr lang="tr-TR" smtClean="0"/>
              <a:t>‹#›</a:t>
            </a:fld>
            <a:endParaRPr lang="tr-TR" dirty="0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49279-1099-4222-AFEC-1F85D6D8FBE7}" type="datetime1">
              <a:rPr lang="tr-TR" smtClean="0"/>
              <a:t>10.03.2022</a:t>
            </a:fld>
            <a:endParaRPr lang="tr-T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‹#›</a:t>
            </a:fld>
            <a:endParaRPr lang="tr-TR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DA600-E9D0-4753-AE05-DF97FF1B874E}" type="datetime1">
              <a:rPr lang="tr-TR" smtClean="0"/>
              <a:t>10.03.2022</a:t>
            </a:fld>
            <a:endParaRPr lang="tr-T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‹#›</a:t>
            </a:fld>
            <a:endParaRPr lang="tr-TR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70A70-7FCC-4E86-B076-A7933EB67FD1}" type="datetime1">
              <a:rPr lang="tr-TR" smtClean="0"/>
              <a:t>10.03.2022</a:t>
            </a:fld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‹#›</a:t>
            </a:fld>
            <a:endParaRPr lang="tr-TR" dirty="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9BC2A-2C61-4C3A-9217-4299804337F2}" type="datetime1">
              <a:rPr lang="tr-TR" smtClean="0"/>
              <a:t>10.03.2022</a:t>
            </a:fld>
            <a:endParaRPr lang="tr-T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‹#›</a:t>
            </a:fld>
            <a:endParaRPr lang="tr-TR" dirty="0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D07F5-DE31-4F58-B5B9-CA4D40378050}" type="datetime1">
              <a:rPr lang="tr-TR" smtClean="0"/>
              <a:t>10.03.2022</a:t>
            </a:fld>
            <a:endParaRPr lang="tr-T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‹#›</a:t>
            </a:fld>
            <a:endParaRPr lang="tr-TR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795C6-6473-48B2-A712-1EE437C3E56F}" type="datetime1">
              <a:rPr lang="tr-TR" smtClean="0"/>
              <a:t>10.03.2022</a:t>
            </a:fld>
            <a:endParaRPr lang="tr-T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‹#›</a:t>
            </a:fld>
            <a:endParaRPr lang="tr-TR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ctr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tr-TR" dirty="0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323528" y="6237312"/>
            <a:ext cx="576064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536975" y="6375608"/>
            <a:ext cx="2139481" cy="365760"/>
          </a:xfrm>
          <a:prstGeom prst="rect">
            <a:avLst/>
          </a:prstGeom>
          <a:solidFill>
            <a:schemeClr val="bg1"/>
          </a:solidFill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B0678150-2F3D-4E05-931D-3530E2373772}" type="slidenum">
              <a:rPr lang="tr-TR" smtClean="0"/>
              <a:pPr/>
              <a:t>‹#›</a:t>
            </a:fld>
            <a:endParaRPr lang="tr-TR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67544" y="6342464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A88B272E-DE6C-4CD0-BFE9-F935876A97FC}" type="datetime1">
              <a:rPr lang="tr-TR" smtClean="0"/>
              <a:t>10.03.2022</a:t>
            </a:fld>
            <a:endParaRPr lang="tr-T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200" b="1" kern="1200">
          <a:solidFill>
            <a:srgbClr val="C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://http/leapmotion.com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imagemaker.com/article.php?articleID=1137" TargetMode="External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jpeg"/><Relationship Id="rId4" Type="http://schemas.openxmlformats.org/officeDocument/2006/relationships/image" Target="../media/image8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Bilgisayar Grafikleri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Giriş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1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53521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S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274" y="69353"/>
            <a:ext cx="3335213" cy="3461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4" descr="DS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2" y="3721100"/>
            <a:ext cx="4084761" cy="2725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5" descr="DS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721100"/>
            <a:ext cx="4104456" cy="270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6" descr="2_B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3" y="1218753"/>
            <a:ext cx="4784725" cy="235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Text Box 7"/>
          <p:cNvSpPr txBox="1">
            <a:spLocks noChangeArrowheads="1"/>
          </p:cNvSpPr>
          <p:nvPr/>
        </p:nvSpPr>
        <p:spPr bwMode="auto">
          <a:xfrm>
            <a:off x="3764657" y="6434758"/>
            <a:ext cx="2190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IE" altLang="tr-TR" sz="1800" b="1" dirty="0">
                <a:latin typeface="Tahoma" pitchFamily="34" charset="0"/>
              </a:rPr>
              <a:t>Star Wars (1977)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57200" y="116632"/>
            <a:ext cx="7569200" cy="1219200"/>
          </a:xfrm>
          <a:prstGeom prst="rect">
            <a:avLst/>
          </a:prstGeom>
        </p:spPr>
        <p:txBody>
          <a:bodyPr anchor="ctr" anchorCtr="0"/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/>
              <a:t>Grafiğin Tarihinden </a:t>
            </a:r>
            <a:br>
              <a:rPr lang="tr-TR" dirty="0"/>
            </a:br>
            <a:r>
              <a:rPr lang="tr-TR" dirty="0"/>
              <a:t>Görüntüler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10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002976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TR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550120"/>
            <a:ext cx="4279900" cy="375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 descr="LGHTCCL3"/>
          <p:cNvPicPr>
            <a:picLocks noChangeAspect="1" noChangeArrowheads="1"/>
          </p:cNvPicPr>
          <p:nvPr/>
        </p:nvPicPr>
        <p:blipFill>
          <a:blip r:embed="rId3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63" y="1218207"/>
            <a:ext cx="3659187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 descr="RECTANK"/>
          <p:cNvPicPr>
            <a:picLocks noChangeAspect="1" noChangeArrowheads="1"/>
          </p:cNvPicPr>
          <p:nvPr/>
        </p:nvPicPr>
        <p:blipFill>
          <a:blip r:embed="rId4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63" y="3682007"/>
            <a:ext cx="3659187" cy="262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539552" y="1484784"/>
            <a:ext cx="43592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IE" altLang="tr-TR" sz="1600" b="1" dirty="0">
                <a:latin typeface="Tahoma" pitchFamily="34" charset="0"/>
              </a:rPr>
              <a:t>Gerçek sahnelerle bilgisayar grafiklerinin birlikte ilk kez kullanılması (Tron 1980).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57200" y="116632"/>
            <a:ext cx="7569200" cy="1219200"/>
          </a:xfrm>
          <a:prstGeom prst="rect">
            <a:avLst/>
          </a:prstGeom>
        </p:spPr>
        <p:txBody>
          <a:bodyPr anchor="ctr" anchorCtr="0"/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/>
              <a:t>Grafiğin Tarihinden </a:t>
            </a:r>
            <a:br>
              <a:rPr lang="tr-TR" dirty="0"/>
            </a:br>
            <a:r>
              <a:rPr lang="tr-TR" dirty="0"/>
              <a:t>Görüntüler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11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37651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7569200" cy="1219200"/>
          </a:xfrm>
        </p:spPr>
        <p:txBody>
          <a:bodyPr/>
          <a:lstStyle/>
          <a:p>
            <a:r>
              <a:rPr lang="tr-TR" dirty="0"/>
              <a:t>Grafik Uygulamaları</a:t>
            </a:r>
          </a:p>
        </p:txBody>
      </p:sp>
      <p:sp>
        <p:nvSpPr>
          <p:cNvPr id="13312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57200" y="1765300"/>
            <a:ext cx="7696200" cy="4492625"/>
          </a:xfrm>
        </p:spPr>
        <p:txBody>
          <a:bodyPr/>
          <a:lstStyle/>
          <a:p>
            <a:r>
              <a:rPr lang="tr-TR" dirty="0"/>
              <a:t>Eğlence : Sinema</a:t>
            </a:r>
          </a:p>
        </p:txBody>
      </p:sp>
      <p:sp>
        <p:nvSpPr>
          <p:cNvPr id="12292" name="Text Box 1030"/>
          <p:cNvSpPr txBox="1">
            <a:spLocks noChangeArrowheads="1"/>
          </p:cNvSpPr>
          <p:nvPr/>
        </p:nvSpPr>
        <p:spPr bwMode="auto">
          <a:xfrm>
            <a:off x="1666875" y="6289288"/>
            <a:ext cx="22365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tr-TR" sz="1200" b="1" dirty="0">
                <a:solidFill>
                  <a:schemeClr val="accent1"/>
                </a:solidFill>
                <a:latin typeface="Arial" charset="0"/>
              </a:rPr>
              <a:t>Pixar: </a:t>
            </a:r>
            <a:r>
              <a:rPr lang="tr-TR" altLang="tr-TR" sz="1200" b="1" dirty="0">
                <a:solidFill>
                  <a:schemeClr val="accent1"/>
                </a:solidFill>
                <a:latin typeface="Arial" charset="0"/>
              </a:rPr>
              <a:t>Kung-fu Panda (2008)</a:t>
            </a:r>
            <a:endParaRPr lang="en-US" altLang="tr-TR" sz="1200" b="1" dirty="0">
              <a:solidFill>
                <a:schemeClr val="accent1"/>
              </a:solidFill>
              <a:latin typeface="Arial" charset="0"/>
            </a:endParaRPr>
          </a:p>
        </p:txBody>
      </p:sp>
      <p:pic>
        <p:nvPicPr>
          <p:cNvPr id="12293" name="Picture 103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50" y="2782888"/>
            <a:ext cx="3705225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103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538" y="1681163"/>
            <a:ext cx="3268662" cy="481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12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0621239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4" descr="ffm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0" y="2378075"/>
            <a:ext cx="55880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ext Box 5"/>
          <p:cNvSpPr txBox="1">
            <a:spLocks noChangeArrowheads="1"/>
          </p:cNvSpPr>
          <p:nvPr/>
        </p:nvSpPr>
        <p:spPr bwMode="auto">
          <a:xfrm>
            <a:off x="1115616" y="2701369"/>
            <a:ext cx="213827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tr-TR" sz="2000" dirty="0"/>
              <a:t>Final Fantasy: </a:t>
            </a:r>
            <a:br>
              <a:rPr lang="tr-TR" altLang="tr-TR" sz="2000" dirty="0"/>
            </a:br>
            <a:r>
              <a:rPr lang="en-US" altLang="tr-TR" sz="2000" dirty="0"/>
              <a:t>The Spirits Within </a:t>
            </a:r>
            <a:br>
              <a:rPr lang="tr-TR" altLang="tr-TR" sz="2000" dirty="0"/>
            </a:br>
            <a:r>
              <a:rPr lang="en-US" altLang="tr-TR" sz="2000" dirty="0"/>
              <a:t>(2001).</a:t>
            </a:r>
            <a:endParaRPr lang="en-US" altLang="tr-TR" sz="1200" i="1" dirty="0"/>
          </a:p>
        </p:txBody>
      </p:sp>
      <p:sp>
        <p:nvSpPr>
          <p:cNvPr id="7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7569200" cy="1219200"/>
          </a:xfrm>
        </p:spPr>
        <p:txBody>
          <a:bodyPr/>
          <a:lstStyle/>
          <a:p>
            <a:r>
              <a:rPr lang="tr-TR" dirty="0"/>
              <a:t>Grafik Uygulamaları</a:t>
            </a:r>
          </a:p>
        </p:txBody>
      </p:sp>
      <p:sp>
        <p:nvSpPr>
          <p:cNvPr id="8" name="Rectangle 1027"/>
          <p:cNvSpPr txBox="1">
            <a:spLocks noChangeArrowheads="1"/>
          </p:cNvSpPr>
          <p:nvPr/>
        </p:nvSpPr>
        <p:spPr>
          <a:xfrm>
            <a:off x="457200" y="1765300"/>
            <a:ext cx="7696200" cy="449262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Eğlence : Sinema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13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87346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7569200" cy="1219200"/>
          </a:xfrm>
        </p:spPr>
        <p:txBody>
          <a:bodyPr/>
          <a:lstStyle/>
          <a:p>
            <a:r>
              <a:rPr lang="tr-TR" dirty="0"/>
              <a:t>Grafik </a:t>
            </a:r>
            <a:br>
              <a:rPr lang="tr-TR" dirty="0"/>
            </a:br>
            <a:r>
              <a:rPr lang="tr-TR" dirty="0"/>
              <a:t>Uygulamaları</a:t>
            </a:r>
          </a:p>
        </p:txBody>
      </p:sp>
      <p:sp>
        <p:nvSpPr>
          <p:cNvPr id="14339" name="Text Box 7"/>
          <p:cNvSpPr txBox="1">
            <a:spLocks noChangeArrowheads="1"/>
          </p:cNvSpPr>
          <p:nvPr/>
        </p:nvSpPr>
        <p:spPr bwMode="auto">
          <a:xfrm>
            <a:off x="7772400" y="4419600"/>
            <a:ext cx="9874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tr-TR" sz="1200" b="1" dirty="0">
                <a:solidFill>
                  <a:schemeClr val="accent1"/>
                </a:solidFill>
                <a:latin typeface="Arial" charset="0"/>
              </a:rPr>
              <a:t>GT Racer 3</a:t>
            </a:r>
          </a:p>
        </p:txBody>
      </p:sp>
      <p:pic>
        <p:nvPicPr>
          <p:cNvPr id="14340" name="Picture 13" descr="granturismo3_screen00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5" y="3654425"/>
            <a:ext cx="4067175" cy="284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14" descr="gt3_0322_screen0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188" y="550863"/>
            <a:ext cx="4067175" cy="284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15" descr="gt3_0322_screen0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175" y="3654425"/>
            <a:ext cx="4040188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65300"/>
            <a:ext cx="7696200" cy="4492625"/>
          </a:xfrm>
        </p:spPr>
        <p:txBody>
          <a:bodyPr/>
          <a:lstStyle/>
          <a:p>
            <a:pPr marL="0" indent="0">
              <a:defRPr/>
            </a:pPr>
            <a:r>
              <a:rPr lang="tr-TR" dirty="0"/>
              <a:t>Eğlence : Oyunlar</a:t>
            </a:r>
          </a:p>
          <a:p>
            <a:pPr marL="0" indent="0">
              <a:buNone/>
              <a:defRPr/>
            </a:pPr>
            <a:endParaRPr lang="tr-TR" sz="1600" dirty="0"/>
          </a:p>
          <a:p>
            <a:pPr marL="0" indent="0">
              <a:buNone/>
              <a:defRPr/>
            </a:pPr>
            <a:r>
              <a:rPr lang="en-US" sz="1600" dirty="0"/>
              <a:t>Polyphony Digital: </a:t>
            </a:r>
            <a:br>
              <a:rPr lang="tr-TR" sz="1600" dirty="0"/>
            </a:br>
            <a:r>
              <a:rPr lang="en-US" sz="1600" dirty="0"/>
              <a:t>Gran Turismo 3, A Spec (PS2)</a:t>
            </a:r>
            <a:endParaRPr lang="tr-TR" sz="1600" dirty="0"/>
          </a:p>
          <a:p>
            <a:pPr marL="0" indent="0" eaLnBrk="1" hangingPunct="1">
              <a:buNone/>
              <a:defRPr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14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0731623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granturismo3_screen0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863" y="3698875"/>
            <a:ext cx="4067175" cy="284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5" descr="gt3_0125_screen0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863" y="685800"/>
            <a:ext cx="4067175" cy="284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6" descr="granturismo3_screen0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3" y="3698875"/>
            <a:ext cx="4067175" cy="284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7569200" cy="1219200"/>
          </a:xfrm>
        </p:spPr>
        <p:txBody>
          <a:bodyPr/>
          <a:lstStyle/>
          <a:p>
            <a:r>
              <a:rPr lang="tr-TR" dirty="0"/>
              <a:t>Grafik </a:t>
            </a:r>
            <a:br>
              <a:rPr lang="tr-TR" dirty="0"/>
            </a:br>
            <a:r>
              <a:rPr lang="tr-TR" dirty="0"/>
              <a:t>Uygulamaları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457200" y="1765300"/>
            <a:ext cx="7696200" cy="449262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defRPr/>
            </a:pPr>
            <a:r>
              <a:rPr lang="tr-TR" dirty="0"/>
              <a:t>Eğlence : Oyunlar</a:t>
            </a:r>
          </a:p>
          <a:p>
            <a:pPr marL="0" indent="0">
              <a:buFont typeface="Wingdings 3"/>
              <a:buNone/>
              <a:defRPr/>
            </a:pPr>
            <a:endParaRPr lang="tr-TR" sz="1600" dirty="0"/>
          </a:p>
          <a:p>
            <a:pPr marL="0" indent="0">
              <a:buFont typeface="Wingdings 3"/>
              <a:buNone/>
              <a:defRPr/>
            </a:pPr>
            <a:r>
              <a:rPr lang="en-US" sz="1600" dirty="0"/>
              <a:t>Polyphony Digital: </a:t>
            </a:r>
            <a:br>
              <a:rPr lang="tr-TR" sz="1600" dirty="0"/>
            </a:br>
            <a:r>
              <a:rPr lang="en-US" sz="1600" dirty="0"/>
              <a:t>Gran Turismo 3, A Spec (PS2)</a:t>
            </a:r>
            <a:endParaRPr lang="tr-TR" sz="1600" dirty="0"/>
          </a:p>
          <a:p>
            <a:pPr marL="0" indent="0">
              <a:buFont typeface="Wingdings 3"/>
              <a:buNone/>
              <a:defRPr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15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2853277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7569200" cy="1219200"/>
          </a:xfrm>
        </p:spPr>
        <p:txBody>
          <a:bodyPr/>
          <a:lstStyle/>
          <a:p>
            <a:r>
              <a:rPr lang="tr-TR" dirty="0"/>
              <a:t>Grafik Uygulamaları</a:t>
            </a:r>
          </a:p>
        </p:txBody>
      </p:sp>
      <p:sp>
        <p:nvSpPr>
          <p:cNvPr id="132099" name="AutoShape 3"/>
          <p:cNvSpPr>
            <a:spLocks noGrp="1" noChangeAspect="1" noChangeArrowheads="1"/>
          </p:cNvSpPr>
          <p:nvPr>
            <p:ph type="body" idx="1"/>
          </p:nvPr>
        </p:nvSpPr>
        <p:spPr>
          <a:xfrm>
            <a:off x="457200" y="1484784"/>
            <a:ext cx="7696200" cy="4492625"/>
          </a:xfrm>
        </p:spPr>
        <p:txBody>
          <a:bodyPr/>
          <a:lstStyle/>
          <a:p>
            <a:r>
              <a:rPr lang="tr-TR" dirty="0"/>
              <a:t>Tıbbi Görüntüleme</a:t>
            </a:r>
          </a:p>
        </p:txBody>
      </p:sp>
      <p:pic>
        <p:nvPicPr>
          <p:cNvPr id="16388" name="Picture 5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447800"/>
            <a:ext cx="146685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005484"/>
            <a:ext cx="5037138" cy="420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Text Box 7"/>
          <p:cNvSpPr txBox="1">
            <a:spLocks noChangeArrowheads="1"/>
          </p:cNvSpPr>
          <p:nvPr/>
        </p:nvSpPr>
        <p:spPr bwMode="auto">
          <a:xfrm>
            <a:off x="2411760" y="6248345"/>
            <a:ext cx="475482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tr-TR" sz="1200" dirty="0"/>
              <a:t>Solda görüntü rehberli cerrahi projesi (MIT), sağda görünen insan projesi.</a:t>
            </a:r>
            <a:endParaRPr lang="en-US" altLang="tr-TR" sz="1200" b="1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16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3946170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7569200" cy="1219200"/>
          </a:xfrm>
        </p:spPr>
        <p:txBody>
          <a:bodyPr/>
          <a:lstStyle/>
          <a:p>
            <a:r>
              <a:rPr lang="tr-TR" dirty="0"/>
              <a:t>Grafik Uygulamaları</a:t>
            </a:r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65300"/>
            <a:ext cx="7696200" cy="4492625"/>
          </a:xfrm>
        </p:spPr>
        <p:txBody>
          <a:bodyPr/>
          <a:lstStyle/>
          <a:p>
            <a:r>
              <a:rPr lang="tr-TR" dirty="0"/>
              <a:t>Bilgisayar Destekli Tasarım ( CAD )</a:t>
            </a: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" y="2352675"/>
            <a:ext cx="1847850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114800"/>
            <a:ext cx="19050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6" descr="torp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8F97C7"/>
              </a:clrFrom>
              <a:clrTo>
                <a:srgbClr val="8F97C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0" t="14906" r="2174" b="6656"/>
          <a:stretch>
            <a:fillRect/>
          </a:stretch>
        </p:blipFill>
        <p:spPr bwMode="auto">
          <a:xfrm>
            <a:off x="4343400" y="1828800"/>
            <a:ext cx="4552950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114800"/>
            <a:ext cx="2857500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17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4990947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0"/>
            <a:ext cx="4570413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7569200" cy="1219200"/>
          </a:xfrm>
        </p:spPr>
        <p:txBody>
          <a:bodyPr/>
          <a:lstStyle/>
          <a:p>
            <a:r>
              <a:rPr lang="tr-TR" dirty="0"/>
              <a:t>Grafik Uygulamaları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65300"/>
            <a:ext cx="7696200" cy="4492625"/>
          </a:xfrm>
        </p:spPr>
        <p:txBody>
          <a:bodyPr/>
          <a:lstStyle/>
          <a:p>
            <a:r>
              <a:rPr lang="tr-TR" dirty="0"/>
              <a:t>Bilimsel Görselleştirme</a:t>
            </a:r>
          </a:p>
        </p:txBody>
      </p:sp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408" y="1600200"/>
            <a:ext cx="4061048" cy="4061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18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0913385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Grafik Uygulamaları</a:t>
            </a:r>
            <a:endParaRPr lang="en-US" altLang="tr-TR" dirty="0"/>
          </a:p>
        </p:txBody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defRPr/>
            </a:pPr>
            <a:r>
              <a:rPr lang="tr-TR" dirty="0"/>
              <a:t> Eğitim</a:t>
            </a:r>
          </a:p>
        </p:txBody>
      </p:sp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1481835" y="5805264"/>
            <a:ext cx="568245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tr-TR" sz="1600" dirty="0"/>
              <a:t>Ortaçağ kasabası (Kay De </a:t>
            </a:r>
            <a:r>
              <a:rPr lang="tr-TR" sz="1600" dirty="0" err="1"/>
              <a:t>Roos</a:t>
            </a:r>
            <a:r>
              <a:rPr lang="tr-TR" sz="1600" dirty="0"/>
              <a:t>, 2009).</a:t>
            </a:r>
            <a:br>
              <a:rPr lang="tr-TR" sz="1600" dirty="0"/>
            </a:br>
            <a:r>
              <a:rPr lang="tr-TR" sz="1600" dirty="0"/>
              <a:t>http://www.Roos.nl/ARducation-Augmented-Reality-in-education </a:t>
            </a:r>
            <a:endParaRPr lang="en-US" altLang="tr-TR" sz="1050" i="1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974126" y="1672029"/>
            <a:ext cx="7126266" cy="413323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19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74058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7569200" cy="1219200"/>
          </a:xfrm>
        </p:spPr>
        <p:txBody>
          <a:bodyPr/>
          <a:lstStyle/>
          <a:p>
            <a:r>
              <a:rPr lang="tr-TR" dirty="0"/>
              <a:t>Kaynak kitaplar</a:t>
            </a:r>
            <a:endParaRPr lang="en-US" altLang="tr-TR" dirty="0"/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65300"/>
            <a:ext cx="7840663" cy="4492625"/>
          </a:xfrm>
        </p:spPr>
        <p:txBody>
          <a:bodyPr>
            <a:normAutofit fontScale="92500" lnSpcReduction="20000"/>
          </a:bodyPr>
          <a:lstStyle/>
          <a:p>
            <a:pPr marL="1143000" lvl="2" indent="-228600" eaLnBrk="1" hangingPunct="1">
              <a:defRPr/>
            </a:pPr>
            <a:endParaRPr lang="en-US" dirty="0"/>
          </a:p>
          <a:p>
            <a:r>
              <a:rPr lang="tr-TR" sz="2700" dirty="0"/>
              <a:t>Interactive Computer Graphics: A Top-down Approach Using OpenGL, Edward Angel Addison Wesley 2003</a:t>
            </a:r>
          </a:p>
          <a:p>
            <a:r>
              <a:rPr lang="tr-TR" sz="2700" dirty="0"/>
              <a:t>Computer Graphics: Principles and Practice, Foley, van Dam, Feiner, and Hughes</a:t>
            </a:r>
          </a:p>
          <a:p>
            <a:r>
              <a:rPr lang="tr-TR" sz="2700" dirty="0"/>
              <a:t>Computer Graphics with OpenGL, 4. baskı, Hearn ve Baker</a:t>
            </a:r>
            <a:endParaRPr lang="tr-TR" dirty="0"/>
          </a:p>
          <a:p>
            <a:r>
              <a:rPr lang="tr-TR" sz="2700" dirty="0"/>
              <a:t>Opengl ve Glut İle Oyun Programcılığına Giriş, Şerif Gözcü </a:t>
            </a:r>
          </a:p>
          <a:p>
            <a:r>
              <a:rPr lang="tr-TR" sz="2700" dirty="0"/>
              <a:t>Bilgisayar Grafikleri, Grafik Programlama, Atılım Çetin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2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8629353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Grafik Uygulamaları</a:t>
            </a:r>
          </a:p>
        </p:txBody>
      </p:sp>
      <p:sp>
        <p:nvSpPr>
          <p:cNvPr id="19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Günlük Kullanım</a:t>
            </a:r>
          </a:p>
          <a:p>
            <a:pPr lvl="1"/>
            <a:r>
              <a:rPr lang="tr-TR" sz="2500" dirty="0"/>
              <a:t>Microsoft ve Linux masaüstlerimiz çok fazla grafik kullanıyor.</a:t>
            </a:r>
            <a:endParaRPr lang="tr-TR" sz="2100" dirty="0"/>
          </a:p>
          <a:p>
            <a:pPr lvl="1"/>
            <a:r>
              <a:rPr lang="tr-TR" sz="2500" dirty="0"/>
              <a:t>Tablet ve telefonlarımız çok daha fazla grafik kullanacak.</a:t>
            </a:r>
            <a:endParaRPr lang="tr-TR" sz="2100" dirty="0"/>
          </a:p>
          <a:p>
            <a:pPr lvl="1"/>
            <a:r>
              <a:rPr lang="tr-TR" sz="2500" dirty="0"/>
              <a:t>Oyun konsolları en üst seviye kartlara sahip.</a:t>
            </a:r>
            <a:endParaRPr lang="tr-TR" sz="21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20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1600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Günlük Kullanım</a:t>
            </a:r>
          </a:p>
        </p:txBody>
      </p:sp>
      <p:graphicFrame>
        <p:nvGraphicFramePr>
          <p:cNvPr id="2048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2549591"/>
              </p:ext>
            </p:extLst>
          </p:nvPr>
        </p:nvGraphicFramePr>
        <p:xfrm>
          <a:off x="1115616" y="978824"/>
          <a:ext cx="7024191" cy="5618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" name="Bitmap Image" r:id="rId3" imgW="12193702" imgH="9752381" progId="Paint.Picture">
                  <p:embed/>
                </p:oleObj>
              </mc:Choice>
              <mc:Fallback>
                <p:oleObj name="Bitmap Image" r:id="rId3" imgW="12193702" imgH="975238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978824"/>
                        <a:ext cx="7024191" cy="56185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21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03319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>
                <a:effectLst/>
              </a:rPr>
              <a:t>Günümüz Teknolojileri</a:t>
            </a:r>
          </a:p>
        </p:txBody>
      </p:sp>
      <p:sp>
        <p:nvSpPr>
          <p:cNvPr id="191493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endParaRPr lang="tr-TR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22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99704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6" descr="https://docs.google.com/viewer?pid=bl&amp;srcid=ADGEESh8VyyybR_ZyeeimWpG0h4oLpITk_8Mm19co8phPSdKNLxEiuN4Ep8G8LQN1OfDsq5Cv9CWw2EEZ68-ld8jFHftDBr-DbwwhAn-VhhPGczKenZMvRkeNVIYlil8LBi_NNZjaEUP&amp;q=cache%3Aw2iTHtCC9vQJ%3Apc.watch.impress.co.jp%2Fvideo%2Fpcw%2Fdocs%2F463%2F041%2Fp03.pdf%20&amp;docid=5150f1b7866e52321306b85f86a70252&amp;a=bi&amp;pagenumber=1&amp;w=8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838" y="846138"/>
            <a:ext cx="4572000" cy="577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61938" y="304800"/>
            <a:ext cx="8588375" cy="1143000"/>
          </a:xfrm>
        </p:spPr>
        <p:txBody>
          <a:bodyPr/>
          <a:lstStyle/>
          <a:p>
            <a:r>
              <a:rPr lang="tr-TR" dirty="0"/>
              <a:t>CPU ve GPU için Moore kanunu</a:t>
            </a:r>
            <a:endParaRPr lang="tr-TR" sz="2400" dirty="0"/>
          </a:p>
        </p:txBody>
      </p:sp>
      <p:sp>
        <p:nvSpPr>
          <p:cNvPr id="1925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36538" y="1682750"/>
            <a:ext cx="4263454" cy="1995488"/>
          </a:xfrm>
        </p:spPr>
        <p:txBody>
          <a:bodyPr>
            <a:noAutofit/>
          </a:bodyPr>
          <a:lstStyle/>
          <a:p>
            <a:r>
              <a:rPr lang="en-US" sz="2400" dirty="0"/>
              <a:t>Her 18 ayda CPU gücü ikiye katlanır.</a:t>
            </a:r>
            <a:endParaRPr lang="tr-TR" sz="1800" dirty="0"/>
          </a:p>
          <a:p>
            <a:r>
              <a:rPr lang="tr-TR" sz="2400" dirty="0"/>
              <a:t>Fakat GPU’lar çok daha hızlı gelişiyor.</a:t>
            </a:r>
            <a:endParaRPr lang="tr-TR" sz="1800" dirty="0"/>
          </a:p>
          <a:p>
            <a:pPr lvl="1"/>
            <a:r>
              <a:rPr lang="tr-TR" sz="1800" dirty="0"/>
              <a:t>Her 6 ayda bir GPU transistor sayısını ikiye katlıyor.</a:t>
            </a:r>
            <a:endParaRPr lang="tr-TR" sz="1600" dirty="0"/>
          </a:p>
          <a:p>
            <a:r>
              <a:rPr lang="tr-TR" sz="2400" dirty="0"/>
              <a:t>AMD, </a:t>
            </a:r>
            <a:r>
              <a:rPr lang="tr-TR" sz="2400" dirty="0" err="1"/>
              <a:t>Nvidia</a:t>
            </a:r>
            <a:r>
              <a:rPr lang="tr-TR" sz="2400" dirty="0"/>
              <a:t> savaşı sürer gider…</a:t>
            </a:r>
            <a:endParaRPr lang="tr-TR" sz="1800" dirty="0"/>
          </a:p>
        </p:txBody>
      </p:sp>
    </p:spTree>
    <p:extLst>
      <p:ext uri="{BB962C8B-B14F-4D97-AF65-F5344CB8AC3E}">
        <p14:creationId xmlns:p14="http://schemas.microsoft.com/office/powerpoint/2010/main" val="1089751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Video Oyun Piyasasının Geleceği</a:t>
            </a:r>
          </a:p>
        </p:txBody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tr-TR" dirty="0"/>
              <a:t>Video oyun satışları Hollywood'un gişe rakamları ile aynı hızla yükseliyor.</a:t>
            </a:r>
          </a:p>
          <a:p>
            <a:pPr lvl="0"/>
            <a:r>
              <a:rPr lang="tr-TR" dirty="0"/>
              <a:t>Amerikalılar 2002 yılında VCR ve DVD için 3,2 milyar dolar harcadı</a:t>
            </a:r>
          </a:p>
          <a:p>
            <a:pPr lvl="0"/>
            <a:r>
              <a:rPr lang="tr-TR" dirty="0"/>
              <a:t>Toplam film gelirleri, oyunların toplamının 5 katıdır.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24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028089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Konsollar Geleceği</a:t>
            </a:r>
          </a:p>
        </p:txBody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2800" dirty="0"/>
              <a:t>Nisan 2011 itibariyle, dünya genelinde Sony PSP satışları 70 milyon adede ulaşmıştı.</a:t>
            </a:r>
            <a:endParaRPr lang="tr-TR" sz="2400" dirty="0"/>
          </a:p>
        </p:txBody>
      </p:sp>
      <p:pic>
        <p:nvPicPr>
          <p:cNvPr id="2765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463" y="1981200"/>
            <a:ext cx="5959475" cy="596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25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27266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752600"/>
            <a:ext cx="261937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7569200" cy="1219200"/>
          </a:xfrm>
        </p:spPr>
        <p:txBody>
          <a:bodyPr/>
          <a:lstStyle/>
          <a:p>
            <a:pPr eaLnBrk="1" hangingPunct="1"/>
            <a:r>
              <a:rPr lang="tr-TR" altLang="tr-TR" dirty="0"/>
              <a:t>Ekran</a:t>
            </a:r>
            <a:r>
              <a:rPr lang="en-US" altLang="tr-TR" dirty="0"/>
              <a:t> </a:t>
            </a:r>
            <a:r>
              <a:rPr lang="tr-TR" altLang="tr-TR" dirty="0"/>
              <a:t>Teknolojileri</a:t>
            </a:r>
            <a:endParaRPr lang="en-US" altLang="tr-TR" dirty="0"/>
          </a:p>
        </p:txBody>
      </p:sp>
      <p:sp>
        <p:nvSpPr>
          <p:cNvPr id="20378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765300"/>
            <a:ext cx="7696200" cy="4492625"/>
          </a:xfrm>
        </p:spPr>
        <p:txBody>
          <a:bodyPr/>
          <a:lstStyle/>
          <a:p>
            <a:pPr marL="360363" indent="-360363" eaLnBrk="1" hangingPunct="1">
              <a:lnSpc>
                <a:spcPct val="100000"/>
              </a:lnSpc>
              <a:defRPr/>
            </a:pPr>
            <a:r>
              <a:rPr lang="tr-TR" sz="2700" dirty="0"/>
              <a:t>Eski teknolojimiz:  </a:t>
            </a:r>
            <a:br>
              <a:rPr lang="tr-TR" sz="2700" dirty="0"/>
            </a:br>
            <a:r>
              <a:rPr lang="tr-TR" sz="2700" dirty="0"/>
              <a:t>Katot Işın Tüpleri</a:t>
            </a:r>
            <a:r>
              <a:rPr lang="en-US" sz="2700" dirty="0"/>
              <a:t> (CRTs)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tr-TR" sz="2200" dirty="0"/>
              <a:t>Giderek yok olmaktadır.</a:t>
            </a:r>
            <a:endParaRPr lang="en-US" sz="2200" dirty="0"/>
          </a:p>
          <a:p>
            <a:pPr lvl="1" eaLnBrk="1" hangingPunct="1">
              <a:lnSpc>
                <a:spcPct val="100000"/>
              </a:lnSpc>
              <a:defRPr/>
            </a:pPr>
            <a:r>
              <a:rPr lang="tr-TR" sz="2200" dirty="0"/>
              <a:t>Boşaltılmış cam tüpte,</a:t>
            </a:r>
            <a:endParaRPr lang="en-US" sz="2200" dirty="0"/>
          </a:p>
          <a:p>
            <a:pPr lvl="1" eaLnBrk="1" hangingPunct="1">
              <a:lnSpc>
                <a:spcPct val="100000"/>
              </a:lnSpc>
              <a:defRPr/>
            </a:pPr>
            <a:r>
              <a:rPr lang="tr-TR" sz="2200" dirty="0"/>
              <a:t>Son derece yüksek gerilimle</a:t>
            </a:r>
            <a:br>
              <a:rPr lang="tr-TR" sz="2200" dirty="0"/>
            </a:br>
            <a:r>
              <a:rPr lang="tr-TR" sz="2200" dirty="0"/>
              <a:t>çalışmaktaydı.</a:t>
            </a:r>
          </a:p>
          <a:p>
            <a:pPr lvl="2">
              <a:defRPr/>
            </a:pPr>
            <a:r>
              <a:rPr lang="tr-TR" sz="1900" dirty="0"/>
              <a:t>10-15 bin volt, ancak düşük akım </a:t>
            </a:r>
            <a:br>
              <a:rPr lang="tr-TR" sz="1900" dirty="0"/>
            </a:br>
            <a:r>
              <a:rPr lang="tr-TR" sz="1900" dirty="0"/>
              <a:t>kullanılırdı.</a:t>
            </a:r>
          </a:p>
          <a:p>
            <a:pPr lvl="1">
              <a:defRPr/>
            </a:pPr>
            <a:r>
              <a:rPr lang="tr-TR" sz="2200" dirty="0"/>
              <a:t>Elektron tabancası görüntüyü oluştururdu.</a:t>
            </a:r>
            <a:endParaRPr lang="en-US" sz="2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26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9555061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7569200" cy="1219200"/>
          </a:xfrm>
        </p:spPr>
        <p:txBody>
          <a:bodyPr/>
          <a:lstStyle/>
          <a:p>
            <a:pPr eaLnBrk="1" hangingPunct="1"/>
            <a:r>
              <a:rPr lang="en-US" altLang="tr-TR" dirty="0"/>
              <a:t>Ele</a:t>
            </a:r>
            <a:r>
              <a:rPr lang="tr-TR" altLang="tr-TR" dirty="0"/>
              <a:t>k</a:t>
            </a:r>
            <a:r>
              <a:rPr lang="en-US" altLang="tr-TR" dirty="0"/>
              <a:t>tron </a:t>
            </a:r>
            <a:r>
              <a:rPr lang="tr-TR" altLang="tr-TR" dirty="0"/>
              <a:t>Tabancası Çalışma Mantığı</a:t>
            </a:r>
            <a:endParaRPr lang="en-US" altLang="tr-TR" dirty="0"/>
          </a:p>
        </p:txBody>
      </p:sp>
      <p:sp>
        <p:nvSpPr>
          <p:cNvPr id="16896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515576"/>
            <a:ext cx="8229600" cy="4937760"/>
          </a:xfrm>
        </p:spPr>
        <p:txBody>
          <a:bodyPr>
            <a:normAutofit/>
          </a:bodyPr>
          <a:lstStyle/>
          <a:p>
            <a:r>
              <a:rPr lang="tr-TR" sz="2800" dirty="0"/>
              <a:t>Isıtıldığında elektron yayan, ince bir tel içerir. </a:t>
            </a:r>
          </a:p>
          <a:p>
            <a:r>
              <a:rPr lang="tr-TR" sz="2800" dirty="0"/>
              <a:t>Elektronlar bir elektromıknatıs ile keskin bir ışın halinde resim tüpünün üzerinde belirli bir noktaya yönlendirilir. </a:t>
            </a:r>
          </a:p>
          <a:p>
            <a:r>
              <a:rPr lang="tr-TR" sz="2800" dirty="0"/>
              <a:t>Resim tüpünün ön yüzeyi küçük fosfor noktalarla kaplıdır. </a:t>
            </a:r>
          </a:p>
          <a:p>
            <a:r>
              <a:rPr lang="tr-TR" sz="2800" dirty="0"/>
              <a:t>Işın bu fosfor noktaya vurduğu zaman ışın gücü ve ne süreyle devam ettiğine bağlı olarak parlaklık verir.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27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91518674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7569200" cy="1219200"/>
          </a:xfrm>
        </p:spPr>
        <p:txBody>
          <a:bodyPr/>
          <a:lstStyle/>
          <a:p>
            <a:pPr eaLnBrk="1" hangingPunct="1"/>
            <a:r>
              <a:rPr lang="tr-TR" altLang="tr-TR" dirty="0"/>
              <a:t>Fosforun Çalışma Mantığı</a:t>
            </a:r>
            <a:endParaRPr lang="en-US" altLang="tr-TR" dirty="0"/>
          </a:p>
        </p:txBody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65300"/>
            <a:ext cx="7696200" cy="4492625"/>
          </a:xfrm>
        </p:spPr>
        <p:txBody>
          <a:bodyPr/>
          <a:lstStyle/>
          <a:p>
            <a:r>
              <a:rPr lang="tr-TR" dirty="0"/>
              <a:t>Floresan özelliği </a:t>
            </a:r>
          </a:p>
          <a:p>
            <a:pPr lvl="1"/>
            <a:r>
              <a:rPr lang="tr-TR" dirty="0"/>
              <a:t>Elektronların fosfor parçasına çarpması sırasında ışık yaymasıdır.</a:t>
            </a:r>
          </a:p>
          <a:p>
            <a:r>
              <a:rPr lang="tr-TR" dirty="0"/>
              <a:t>Fosforun kendi başına ışık yayması özelliği</a:t>
            </a:r>
          </a:p>
          <a:p>
            <a:pPr lvl="1"/>
            <a:r>
              <a:rPr lang="tr-TR" dirty="0"/>
              <a:t>Elektron demeti kesildikten sonra ışık yaymaya devam etmesidir.</a:t>
            </a:r>
          </a:p>
          <a:p>
            <a:r>
              <a:rPr lang="tr-TR" dirty="0"/>
              <a:t>Kalıcılık süresi</a:t>
            </a:r>
          </a:p>
          <a:p>
            <a:pPr lvl="1"/>
            <a:r>
              <a:rPr lang="tr-TR" dirty="0"/>
              <a:t>Işık çıktısında %10 </a:t>
            </a:r>
            <a:br>
              <a:rPr lang="tr-TR" dirty="0"/>
            </a:br>
            <a:r>
              <a:rPr lang="tr-TR" dirty="0"/>
              <a:t>azalmanın gerçekleştiği </a:t>
            </a:r>
            <a:br>
              <a:rPr lang="tr-TR" dirty="0"/>
            </a:br>
            <a:r>
              <a:rPr lang="tr-TR" dirty="0"/>
              <a:t>süredir.</a:t>
            </a:r>
            <a:endParaRPr lang="en-US" dirty="0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5148064" y="4077072"/>
            <a:ext cx="0" cy="201622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5148064" y="6093296"/>
            <a:ext cx="3384376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051677" y="4437112"/>
            <a:ext cx="1440160" cy="38678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04157" y="4067780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%100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57394" y="4859868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%90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6051677" y="4437112"/>
            <a:ext cx="0" cy="1656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457394" y="4823901"/>
            <a:ext cx="0" cy="1269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051677" y="5517232"/>
            <a:ext cx="1405717" cy="0"/>
          </a:xfrm>
          <a:prstGeom prst="straightConnector1">
            <a:avLst/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28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46634056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7569200" cy="1219200"/>
          </a:xfrm>
        </p:spPr>
        <p:txBody>
          <a:bodyPr/>
          <a:lstStyle/>
          <a:p>
            <a:r>
              <a:rPr lang="tr-TR" altLang="tr-TR" dirty="0"/>
              <a:t>Fosforun Çalışma Mantığı</a:t>
            </a:r>
            <a:endParaRPr lang="en-US" altLang="tr-TR" dirty="0"/>
          </a:p>
        </p:txBody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65300"/>
            <a:ext cx="7696200" cy="4492625"/>
          </a:xfrm>
        </p:spPr>
        <p:txBody>
          <a:bodyPr/>
          <a:lstStyle/>
          <a:p>
            <a:pPr lvl="0"/>
            <a:r>
              <a:rPr lang="tr-TR" sz="2800" dirty="0"/>
              <a:t>Yenileme ihtiyacı: </a:t>
            </a:r>
          </a:p>
          <a:p>
            <a:pPr lvl="1"/>
            <a:r>
              <a:rPr lang="tr-TR" sz="2500" dirty="0"/>
              <a:t>Yeni görüntülerin çizilmesi için ekranın yenilenmesi gerekir. </a:t>
            </a:r>
          </a:p>
          <a:p>
            <a:pPr lvl="1"/>
            <a:r>
              <a:rPr lang="tr-TR" sz="2500" dirty="0"/>
              <a:t>Ayrıca fosforlar elektron demeti ile vurmadıkça parlaklıkları azalır. </a:t>
            </a:r>
          </a:p>
          <a:p>
            <a:pPr lvl="1"/>
            <a:r>
              <a:rPr lang="tr-TR" sz="2500" dirty="0"/>
              <a:t>Titreşimi ortadan kaldırmak için sık sık tüm piksellerin elektron ışınlarıyla vurması gerekir. </a:t>
            </a:r>
          </a:p>
          <a:p>
            <a:pPr lvl="2"/>
            <a:r>
              <a:rPr lang="tr-TR" sz="2200" dirty="0"/>
              <a:t>Tipik olarak saniyede 60 kez yenileme gerekir.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29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7973535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7569200" cy="1219200"/>
          </a:xfrm>
        </p:spPr>
        <p:txBody>
          <a:bodyPr/>
          <a:lstStyle/>
          <a:p>
            <a:r>
              <a:rPr lang="tr-TR" dirty="0"/>
              <a:t>Bilgisayar Grafiklerinin Temelleri</a:t>
            </a:r>
            <a:endParaRPr lang="en-US" altLang="tr-TR" dirty="0"/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65300"/>
            <a:ext cx="7696200" cy="4492625"/>
          </a:xfrm>
        </p:spPr>
        <p:txBody>
          <a:bodyPr>
            <a:normAutofit lnSpcReduction="10000"/>
          </a:bodyPr>
          <a:lstStyle/>
          <a:p>
            <a:r>
              <a:rPr lang="tr-TR" sz="2800" dirty="0"/>
              <a:t>Bir bilgisayarda 3 boyutlu olarak temsil edilen bir dünyanın, 2 boyutlu görüntülerini üretmektir.</a:t>
            </a:r>
          </a:p>
          <a:p>
            <a:r>
              <a:rPr lang="tr-TR" sz="2800" dirty="0"/>
              <a:t>Ana görevler :</a:t>
            </a:r>
          </a:p>
          <a:p>
            <a:pPr lvl="1"/>
            <a:r>
              <a:rPr lang="tr-TR" sz="2500" dirty="0"/>
              <a:t>Modelleme : 3 boyutlu dünyadaki nesnelerin geometrisin oluşturma ve sunma.</a:t>
            </a:r>
          </a:p>
          <a:p>
            <a:pPr lvl="1"/>
            <a:r>
              <a:rPr lang="tr-TR" sz="2500" dirty="0"/>
              <a:t>Görüntü oluşturma (Render) : Nesnelerin 2 boyutlu görüntülerini üretme.</a:t>
            </a:r>
          </a:p>
          <a:p>
            <a:pPr lvl="1"/>
            <a:r>
              <a:rPr lang="tr-TR" sz="2500" dirty="0"/>
              <a:t>Animasyon : Nesneler zaman içinde nasıl değiştiğini tanımlama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3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21034836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404392"/>
          </a:xfrm>
        </p:spPr>
        <p:txBody>
          <a:bodyPr/>
          <a:lstStyle/>
          <a:p>
            <a:r>
              <a:rPr lang="tr-TR" altLang="tr-TR" dirty="0"/>
              <a:t>Ekran Teknolojileri: CRT’ler</a:t>
            </a:r>
            <a:endParaRPr lang="en-US" altLang="tr-TR" dirty="0"/>
          </a:p>
        </p:txBody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r-TR" dirty="0"/>
              <a:t>Vektör ekranlar, temelde osiloskop mantığıyla çalışan ilk bilgisayar ekranlarıdır. </a:t>
            </a:r>
          </a:p>
          <a:p>
            <a:pPr lvl="1"/>
            <a:r>
              <a:rPr lang="tr-TR" dirty="0"/>
              <a:t>Yatayda X eksenini kontrol eden yatay gerilim plakası,</a:t>
            </a:r>
          </a:p>
          <a:p>
            <a:pPr lvl="1"/>
            <a:r>
              <a:rPr lang="tr-TR" dirty="0"/>
              <a:t>Dikeyde Y eksenini kontrol eden dikey gerilim plakası,</a:t>
            </a:r>
          </a:p>
          <a:p>
            <a:pPr lvl="1"/>
            <a:r>
              <a:rPr lang="tr-TR" dirty="0"/>
              <a:t>Ve belirli bir (X,Y) noktasındaki parlaklığı kontrol eden ışın yoğunluğu (Z değeri) sayesinde görüntü oluşturulurdu. </a:t>
            </a:r>
          </a:p>
          <a:p>
            <a:r>
              <a:rPr lang="tr-TR" dirty="0"/>
              <a:t>Bilinen iki dezavantajı:</a:t>
            </a:r>
          </a:p>
          <a:p>
            <a:pPr lvl="1"/>
            <a:r>
              <a:rPr lang="tr-TR" dirty="0"/>
              <a:t>Sadece tel kafesten görüntüler yapar.</a:t>
            </a:r>
          </a:p>
          <a:p>
            <a:pPr lvl="1"/>
            <a:r>
              <a:rPr lang="tr-TR" dirty="0"/>
              <a:t>Karmaşık sahnelerde görünür bir titreme vardır.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30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14712737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7569200" cy="1219200"/>
          </a:xfrm>
        </p:spPr>
        <p:txBody>
          <a:bodyPr/>
          <a:lstStyle/>
          <a:p>
            <a:pPr eaLnBrk="1" hangingPunct="1"/>
            <a:r>
              <a:rPr lang="tr-TR" altLang="tr-TR" dirty="0"/>
              <a:t>Ekran Teknolojileri: CRT’ler</a:t>
            </a:r>
            <a:endParaRPr lang="en-US" altLang="tr-TR" dirty="0"/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56792"/>
            <a:ext cx="7696200" cy="4492625"/>
          </a:xfrm>
          <a:effectLst/>
        </p:spPr>
        <p:txBody>
          <a:bodyPr lIns="92075" tIns="46038" rIns="92075" bIns="46038"/>
          <a:lstStyle/>
          <a:p>
            <a:pPr marL="0" indent="0" eaLnBrk="1" hangingPunct="1">
              <a:defRPr/>
            </a:pPr>
            <a:r>
              <a:rPr lang="en-US" dirty="0"/>
              <a:t>Ve</a:t>
            </a:r>
            <a:r>
              <a:rPr lang="tr-TR" dirty="0"/>
              <a:t>k</a:t>
            </a:r>
            <a:r>
              <a:rPr lang="en-US" dirty="0"/>
              <a:t>t</a:t>
            </a:r>
            <a:r>
              <a:rPr lang="tr-TR" dirty="0"/>
              <a:t>ö</a:t>
            </a:r>
            <a:r>
              <a:rPr lang="en-US" dirty="0"/>
              <a:t>r </a:t>
            </a:r>
            <a:r>
              <a:rPr lang="tr-TR" dirty="0"/>
              <a:t>ekranlar</a:t>
            </a:r>
            <a:endParaRPr lang="en-US" dirty="0"/>
          </a:p>
          <a:p>
            <a:pPr lvl="1" eaLnBrk="1" hangingPunct="1">
              <a:defRPr/>
            </a:pPr>
            <a:r>
              <a:rPr lang="tr-TR" dirty="0"/>
              <a:t>En eski oyunlar:</a:t>
            </a:r>
            <a:r>
              <a:rPr lang="en-US" dirty="0"/>
              <a:t> </a:t>
            </a:r>
            <a:r>
              <a:rPr lang="en-US" i="1" dirty="0">
                <a:solidFill>
                  <a:schemeClr val="tx2"/>
                </a:solidFill>
              </a:rPr>
              <a:t>Battlezone</a:t>
            </a:r>
            <a:r>
              <a:rPr lang="tr-TR" dirty="0"/>
              <a:t>,</a:t>
            </a:r>
            <a:r>
              <a:rPr lang="en-US" dirty="0"/>
              <a:t> </a:t>
            </a:r>
            <a:r>
              <a:rPr lang="en-US" i="1" dirty="0">
                <a:solidFill>
                  <a:schemeClr val="tx2"/>
                </a:solidFill>
              </a:rPr>
              <a:t>Tempest</a:t>
            </a:r>
            <a:r>
              <a:rPr lang="tr-TR" dirty="0"/>
              <a:t> hatırlayan kalmadı.</a:t>
            </a:r>
            <a:endParaRPr lang="en-US" dirty="0"/>
          </a:p>
          <a:p>
            <a:pPr lvl="1" eaLnBrk="1" hangingPunct="1">
              <a:defRPr/>
            </a:pPr>
            <a:endParaRPr lang="en-US" dirty="0"/>
          </a:p>
        </p:txBody>
      </p:sp>
      <p:pic>
        <p:nvPicPr>
          <p:cNvPr id="32772" name="Picture 4" descr="bzone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3" y="2887390"/>
            <a:ext cx="4064000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5" descr="ve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613" y="2912790"/>
            <a:ext cx="3716337" cy="354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31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24445796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50168"/>
            <a:ext cx="8229600" cy="990600"/>
          </a:xfrm>
        </p:spPr>
        <p:txBody>
          <a:bodyPr/>
          <a:lstStyle/>
          <a:p>
            <a:pPr eaLnBrk="1" hangingPunct="1"/>
            <a:r>
              <a:rPr lang="en-US" altLang="tr-TR" dirty="0"/>
              <a:t>CRT </a:t>
            </a:r>
            <a:r>
              <a:rPr lang="tr-TR" altLang="tr-TR" dirty="0"/>
              <a:t>Özellikleri</a:t>
            </a:r>
            <a:endParaRPr lang="en-US" altLang="tr-TR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15576"/>
            <a:ext cx="8229600" cy="4937760"/>
          </a:xfrm>
        </p:spPr>
        <p:txBody>
          <a:bodyPr>
            <a:normAutofit/>
          </a:bodyPr>
          <a:lstStyle/>
          <a:p>
            <a:r>
              <a:rPr lang="tr-TR" sz="2400" dirty="0"/>
              <a:t>Gördüğünüz en büyük (diyagonal) CRT hangisidir? </a:t>
            </a:r>
          </a:p>
          <a:p>
            <a:pPr lvl="1"/>
            <a:r>
              <a:rPr lang="tr-TR" sz="2000" dirty="0"/>
              <a:t>Neden en büyüğü odur? </a:t>
            </a:r>
          </a:p>
          <a:p>
            <a:pPr lvl="1"/>
            <a:endParaRPr lang="tr-TR" sz="2000" dirty="0"/>
          </a:p>
          <a:p>
            <a:r>
              <a:rPr lang="tr-TR" sz="2400" dirty="0"/>
              <a:t>Bir CRT’nin yetenekleri nasıl ölçülür? </a:t>
            </a:r>
          </a:p>
          <a:p>
            <a:pPr lvl="1"/>
            <a:r>
              <a:rPr lang="tr-TR" sz="2000" dirty="0"/>
              <a:t>Boyutu mu? </a:t>
            </a:r>
          </a:p>
          <a:p>
            <a:pPr lvl="1"/>
            <a:r>
              <a:rPr lang="tr-TR" sz="2000" dirty="0"/>
              <a:t>Fosfor parlaklığı ve tüpün karanlık hali arasındaki fark mı? </a:t>
            </a:r>
          </a:p>
          <a:p>
            <a:pPr lvl="1"/>
            <a:r>
              <a:rPr lang="tr-TR" sz="2000" dirty="0"/>
              <a:t>Elektron tabancası tarama hızı mı? </a:t>
            </a:r>
          </a:p>
          <a:p>
            <a:pPr lvl="1"/>
            <a:r>
              <a:rPr lang="tr-TR" sz="2000" dirty="0"/>
              <a:t>Elektron demetinin genişliği mi? </a:t>
            </a:r>
          </a:p>
          <a:p>
            <a:pPr lvl="1"/>
            <a:r>
              <a:rPr lang="tr-TR" sz="2000" dirty="0"/>
              <a:t>Piksel sayısı mı?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32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97552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7569200" cy="1219200"/>
          </a:xfrm>
        </p:spPr>
        <p:txBody>
          <a:bodyPr/>
          <a:lstStyle/>
          <a:p>
            <a:r>
              <a:rPr lang="tr-TR" altLang="tr-TR" dirty="0"/>
              <a:t>Ekran Teknolojileri: CRT’ler</a:t>
            </a:r>
            <a:endParaRPr lang="en-US" altLang="tr-TR" dirty="0"/>
          </a:p>
        </p:txBody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65300"/>
            <a:ext cx="7696200" cy="4492625"/>
          </a:xfrm>
        </p:spPr>
        <p:txBody>
          <a:bodyPr/>
          <a:lstStyle/>
          <a:p>
            <a:r>
              <a:rPr lang="tr-TR" dirty="0"/>
              <a:t>Kafes (Raster) Ekranlar</a:t>
            </a:r>
          </a:p>
          <a:p>
            <a:pPr lvl="1"/>
            <a:r>
              <a:rPr lang="tr-TR" sz="2000" dirty="0"/>
              <a:t>Raster: Noktalardan oluşan bir dikdörtgen dizidir. </a:t>
            </a:r>
          </a:p>
          <a:p>
            <a:pPr lvl="1"/>
            <a:r>
              <a:rPr lang="tr-TR" sz="2000" dirty="0"/>
              <a:t>Piksel: Raster’daki bir nokta veya görüntü elemanı. </a:t>
            </a:r>
          </a:p>
          <a:p>
            <a:pPr lvl="1"/>
            <a:r>
              <a:rPr lang="tr-TR" sz="2000" dirty="0"/>
              <a:t>Tarama çizgisi (scan line): piksellerden oluşan bir satır.</a:t>
            </a:r>
          </a:p>
        </p:txBody>
      </p:sp>
      <p:sp>
        <p:nvSpPr>
          <p:cNvPr id="34820" name="Rectangle 4" descr="Large grid"/>
          <p:cNvSpPr>
            <a:spLocks noChangeArrowheads="1"/>
          </p:cNvSpPr>
          <p:nvPr/>
        </p:nvSpPr>
        <p:spPr bwMode="auto">
          <a:xfrm>
            <a:off x="1447800" y="4114800"/>
            <a:ext cx="5867400" cy="1981200"/>
          </a:xfrm>
          <a:prstGeom prst="rect">
            <a:avLst/>
          </a:prstGeom>
          <a:pattFill prst="lgGrid">
            <a:fgClr>
              <a:srgbClr val="000000"/>
            </a:fgClr>
            <a:bgClr>
              <a:srgbClr val="FFFFFF"/>
            </a:bgClr>
          </a:pattFill>
          <a:ln w="381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tr-TR" altLang="tr-TR" dirty="0"/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1447800" y="4941168"/>
            <a:ext cx="5867400" cy="10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tr-TR" altLang="tr-TR" dirty="0"/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auto">
          <a:xfrm>
            <a:off x="2074863" y="4422775"/>
            <a:ext cx="90487" cy="1047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tr-TR" altLang="tr-TR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33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0283172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7569200" cy="1219200"/>
          </a:xfrm>
        </p:spPr>
        <p:txBody>
          <a:bodyPr/>
          <a:lstStyle/>
          <a:p>
            <a:r>
              <a:rPr lang="tr-TR" altLang="tr-TR" dirty="0"/>
              <a:t>Ekran Teknolojileri: CRT’ler</a:t>
            </a:r>
            <a:endParaRPr lang="en-US" altLang="tr-TR" dirty="0"/>
          </a:p>
        </p:txBody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65300"/>
            <a:ext cx="7696200" cy="3244850"/>
          </a:xfrm>
        </p:spPr>
        <p:txBody>
          <a:bodyPr>
            <a:normAutofit fontScale="92500" lnSpcReduction="20000"/>
          </a:bodyPr>
          <a:lstStyle/>
          <a:p>
            <a:r>
              <a:rPr lang="tr-TR" sz="2800" dirty="0"/>
              <a:t>Siyah/beyaz bir televizyonda sabit bir tarama deseni ile bir osiloskop gibi sağdan sola ve yukarıdan aşağıya görüntü taranır. </a:t>
            </a:r>
          </a:p>
          <a:p>
            <a:pPr lvl="1"/>
            <a:r>
              <a:rPr lang="tr-TR" sz="2500" dirty="0"/>
              <a:t>Işın, görüntüye ait ışık yoğunluğu değişikliklerini fosforlarla bize yansıtacak şekilde CRT’nin tüm ön yüzünü süpürür gibi tarar. </a:t>
            </a:r>
          </a:p>
          <a:p>
            <a:r>
              <a:rPr lang="tr-TR" sz="2800" dirty="0"/>
              <a:t>CRT ekranlar analog sinyali kafes ekranda gösteriler.</a:t>
            </a:r>
          </a:p>
        </p:txBody>
      </p:sp>
      <p:pic>
        <p:nvPicPr>
          <p:cNvPr id="35844" name="Picture 4" descr="Untitled-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7" b="78947"/>
          <a:stretch>
            <a:fillRect/>
          </a:stretch>
        </p:blipFill>
        <p:spPr bwMode="auto">
          <a:xfrm>
            <a:off x="1117600" y="4724400"/>
            <a:ext cx="6096000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34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7778811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tr-TR" dirty="0"/>
              <a:t>P</a:t>
            </a:r>
            <a:r>
              <a:rPr lang="en-US" altLang="tr-TR" dirty="0"/>
              <a:t>i</a:t>
            </a:r>
            <a:r>
              <a:rPr lang="tr-TR" altLang="tr-TR" dirty="0"/>
              <a:t>ks</a:t>
            </a:r>
            <a:r>
              <a:rPr lang="en-US" altLang="tr-TR" dirty="0"/>
              <a:t>el</a:t>
            </a:r>
            <a:r>
              <a:rPr lang="tr-TR" altLang="tr-TR" dirty="0"/>
              <a:t> Nedir?</a:t>
            </a:r>
            <a:endParaRPr lang="en-US" altLang="tr-TR" dirty="0"/>
          </a:p>
        </p:txBody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60363" indent="-360363" eaLnBrk="1" hangingPunct="1">
              <a:defRPr/>
            </a:pPr>
            <a:r>
              <a:rPr lang="tr-TR" dirty="0">
                <a:solidFill>
                  <a:schemeClr val="tx1"/>
                </a:solidFill>
              </a:rPr>
              <a:t>Ağaç parçaları, krom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tr-TR" dirty="0">
                <a:solidFill>
                  <a:schemeClr val="tx1"/>
                </a:solidFill>
              </a:rPr>
              <a:t>küreler, mozaik parçaları bir görüntüyü oluşturabilir.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1988" name="Picture 4" descr="sitt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362200"/>
            <a:ext cx="2236787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0" name="Picture 6" descr="shinyball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01" y="2362200"/>
            <a:ext cx="2998787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904" y="2348880"/>
            <a:ext cx="36576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35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281621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147248" cy="1219200"/>
          </a:xfrm>
        </p:spPr>
        <p:txBody>
          <a:bodyPr/>
          <a:lstStyle/>
          <a:p>
            <a:r>
              <a:rPr lang="tr-TR" altLang="tr-TR" dirty="0"/>
              <a:t>Ekran Teknolojileri: Renkli CRT’ler</a:t>
            </a:r>
            <a:endParaRPr lang="en-US" altLang="tr-TR" dirty="0"/>
          </a:p>
        </p:txBody>
      </p:sp>
      <p:sp>
        <p:nvSpPr>
          <p:cNvPr id="214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40768"/>
            <a:ext cx="8147248" cy="4492625"/>
          </a:xfrm>
        </p:spPr>
        <p:txBody>
          <a:bodyPr>
            <a:normAutofit/>
          </a:bodyPr>
          <a:lstStyle/>
          <a:p>
            <a:r>
              <a:rPr lang="tr-TR" sz="2800" dirty="0"/>
              <a:t>Renkli görüntü oluşturmak çok daha karmaşık bir işlemdir. </a:t>
            </a:r>
          </a:p>
          <a:p>
            <a:pPr lvl="1"/>
            <a:r>
              <a:rPr lang="tr-TR" sz="2400" dirty="0"/>
              <a:t>Tüm renklerin 3 temel renkten (kırmızı, yeşil ve mavi) elde edilebileceği bilindiğinden, fosfor-ların dizilimi için özel geometriler gerekmiştir.</a:t>
            </a:r>
          </a:p>
          <a:p>
            <a:pPr lvl="1" eaLnBrk="1" hangingPunct="1">
              <a:lnSpc>
                <a:spcPct val="100000"/>
              </a:lnSpc>
              <a:defRPr/>
            </a:pPr>
            <a:endParaRPr lang="en-US" sz="2200" dirty="0"/>
          </a:p>
          <a:p>
            <a:pPr lvl="1" eaLnBrk="1" hangingPunct="1">
              <a:lnSpc>
                <a:spcPct val="100000"/>
              </a:lnSpc>
              <a:defRPr/>
            </a:pPr>
            <a:endParaRPr lang="en-US" sz="2200" dirty="0"/>
          </a:p>
          <a:p>
            <a:pPr lvl="1" eaLnBrk="1" hangingPunct="1">
              <a:lnSpc>
                <a:spcPct val="100000"/>
              </a:lnSpc>
              <a:defRPr/>
            </a:pPr>
            <a:endParaRPr lang="en-US" sz="2200" dirty="0"/>
          </a:p>
          <a:p>
            <a:pPr lvl="1" eaLnBrk="1" hangingPunct="1">
              <a:lnSpc>
                <a:spcPct val="100000"/>
              </a:lnSpc>
              <a:defRPr/>
            </a:pPr>
            <a:endParaRPr lang="en-US" sz="2200" dirty="0"/>
          </a:p>
        </p:txBody>
      </p:sp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422675"/>
            <a:ext cx="2880320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ext Box 5"/>
          <p:cNvSpPr txBox="1">
            <a:spLocks noChangeArrowheads="1"/>
          </p:cNvSpPr>
          <p:nvPr/>
        </p:nvSpPr>
        <p:spPr bwMode="auto">
          <a:xfrm>
            <a:off x="593725" y="4797152"/>
            <a:ext cx="7232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tr-TR" sz="1800" dirty="0">
                <a:latin typeface="Arial" charset="0"/>
              </a:rPr>
              <a:t>Delta</a:t>
            </a:r>
          </a:p>
        </p:txBody>
      </p:sp>
      <p:pic>
        <p:nvPicPr>
          <p:cNvPr id="43014" name="Picture 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63" y="3422676"/>
            <a:ext cx="3244350" cy="2934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5" name="Text Box 7"/>
          <p:cNvSpPr txBox="1">
            <a:spLocks noChangeArrowheads="1"/>
          </p:cNvSpPr>
          <p:nvPr/>
        </p:nvSpPr>
        <p:spPr bwMode="auto">
          <a:xfrm>
            <a:off x="4527550" y="4797152"/>
            <a:ext cx="8130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tr-TR" sz="1800" dirty="0">
                <a:latin typeface="Arial" charset="0"/>
              </a:rPr>
              <a:t>In-line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36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72376563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111125"/>
            <a:ext cx="8610600" cy="658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37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012356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86195"/>
            <a:ext cx="8807456" cy="6311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38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245538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19256" cy="1219200"/>
          </a:xfrm>
        </p:spPr>
        <p:txBody>
          <a:bodyPr/>
          <a:lstStyle/>
          <a:p>
            <a:r>
              <a:rPr lang="tr-TR" altLang="tr-TR" dirty="0"/>
              <a:t>Ekran Teknolojileri: Renkli CRT’ler</a:t>
            </a:r>
            <a:endParaRPr lang="en-US" altLang="tr-TR" dirty="0"/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2776"/>
            <a:ext cx="7696200" cy="4492625"/>
          </a:xfrm>
        </p:spPr>
        <p:txBody>
          <a:bodyPr/>
          <a:lstStyle/>
          <a:p>
            <a:r>
              <a:rPr lang="tr-TR" sz="2800" dirty="0"/>
              <a:t>Renkli CRT’de </a:t>
            </a:r>
          </a:p>
          <a:p>
            <a:pPr lvl="1"/>
            <a:r>
              <a:rPr lang="tr-TR" sz="2400" dirty="0"/>
              <a:t>Üç elektron tabancası ve </a:t>
            </a:r>
          </a:p>
          <a:p>
            <a:pPr lvl="1"/>
            <a:r>
              <a:rPr lang="tr-TR" sz="2400" dirty="0"/>
              <a:t>Bir metal gölge maskesi </a:t>
            </a:r>
          </a:p>
          <a:p>
            <a:pPr marL="274320" lvl="1" indent="0">
              <a:buNone/>
            </a:pPr>
            <a:r>
              <a:rPr lang="tr-TR" sz="2400" dirty="0"/>
              <a:t>ışınları doğru yönlendirmek için kullanılır.</a:t>
            </a:r>
          </a:p>
        </p:txBody>
      </p:sp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305175"/>
            <a:ext cx="3543300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686175"/>
            <a:ext cx="2857500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39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07188090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7569200" cy="1219200"/>
          </a:xfrm>
        </p:spPr>
        <p:txBody>
          <a:bodyPr/>
          <a:lstStyle/>
          <a:p>
            <a:r>
              <a:rPr lang="tr-TR" dirty="0"/>
              <a:t>Neden Bilgisayar Grafikleri Çalışırız?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51000"/>
            <a:ext cx="7696200" cy="4492625"/>
          </a:xfrm>
        </p:spPr>
        <p:txBody>
          <a:bodyPr>
            <a:normAutofit/>
          </a:bodyPr>
          <a:lstStyle/>
          <a:p>
            <a:r>
              <a:rPr lang="tr-TR" dirty="0"/>
              <a:t>Grafik güzeldir</a:t>
            </a:r>
          </a:p>
          <a:p>
            <a:pPr lvl="1"/>
            <a:r>
              <a:rPr lang="tr-TR" dirty="0"/>
              <a:t>Ne yapabildiğimizi görmek hoşumuza gider.</a:t>
            </a:r>
          </a:p>
          <a:p>
            <a:pPr lvl="1"/>
            <a:r>
              <a:rPr lang="tr-TR" dirty="0"/>
              <a:t>Ne yapabildiğimizi insanlara göstermek hoşumuza gider.</a:t>
            </a:r>
          </a:p>
          <a:p>
            <a:r>
              <a:rPr lang="tr-TR" dirty="0"/>
              <a:t>Grafik ilginçtir</a:t>
            </a:r>
          </a:p>
          <a:p>
            <a:pPr lvl="1"/>
            <a:r>
              <a:rPr lang="tr-TR" dirty="0"/>
              <a:t>Uğraşılan konular; simülasyon, algoritmalar, mimari ...</a:t>
            </a:r>
          </a:p>
          <a:p>
            <a:r>
              <a:rPr lang="tr-TR" dirty="0"/>
              <a:t>Ürünümle Oscar almak niyetinde değilim</a:t>
            </a:r>
          </a:p>
          <a:p>
            <a:pPr lvl="1"/>
            <a:r>
              <a:rPr lang="tr-TR" dirty="0"/>
              <a:t>Ama belki özel efektlerimle bir tane alırım.</a:t>
            </a:r>
          </a:p>
          <a:p>
            <a:r>
              <a:rPr lang="tr-TR" dirty="0"/>
              <a:t>Grafik eğlencelidir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4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3171446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147248" cy="1219200"/>
          </a:xfrm>
        </p:spPr>
        <p:txBody>
          <a:bodyPr/>
          <a:lstStyle/>
          <a:p>
            <a:r>
              <a:rPr lang="tr-TR" altLang="tr-TR" dirty="0"/>
              <a:t>Özetle CRT’ler</a:t>
            </a:r>
            <a:endParaRPr lang="en-US" altLang="tr-TR" dirty="0"/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36713"/>
            <a:ext cx="7696200" cy="4744615"/>
          </a:xfrm>
        </p:spPr>
        <p:txBody>
          <a:bodyPr>
            <a:normAutofit lnSpcReduction="10000"/>
          </a:bodyPr>
          <a:lstStyle/>
          <a:p>
            <a:r>
              <a:rPr lang="tr-TR" sz="2400" dirty="0"/>
              <a:t>Artıları:</a:t>
            </a:r>
          </a:p>
          <a:p>
            <a:pPr lvl="1"/>
            <a:r>
              <a:rPr lang="tr-TR" sz="2100" dirty="0"/>
              <a:t>Sadece tel çizgiler değil, katı poligonlar çizmeyi sağlar.</a:t>
            </a:r>
          </a:p>
          <a:p>
            <a:pPr lvl="1"/>
            <a:r>
              <a:rPr lang="tr-TR" sz="2100" dirty="0"/>
              <a:t>Düşük maliyetli CRT teknolojisi gerektirir (TV'ler gibi).</a:t>
            </a:r>
          </a:p>
          <a:p>
            <a:pPr lvl="1"/>
            <a:r>
              <a:rPr lang="tr-TR" sz="2100" dirty="0"/>
              <a:t>Parlak! Işık yayan parçalar içerir.</a:t>
            </a:r>
          </a:p>
          <a:p>
            <a:r>
              <a:rPr lang="tr-TR" sz="2400" dirty="0"/>
              <a:t>Eksileri :</a:t>
            </a:r>
          </a:p>
          <a:p>
            <a:pPr lvl="1"/>
            <a:r>
              <a:rPr lang="tr-TR" sz="2100" dirty="0"/>
              <a:t>Ekran boyutu kadar piksel belleği gerektirir.</a:t>
            </a:r>
          </a:p>
          <a:p>
            <a:pPr lvl="1"/>
            <a:r>
              <a:rPr lang="tr-TR" sz="2100" dirty="0"/>
              <a:t>Ayrık örnekleme yapılır (Pikseller).</a:t>
            </a:r>
          </a:p>
          <a:p>
            <a:pPr lvl="1"/>
            <a:r>
              <a:rPr lang="tr-TR" sz="2100" dirty="0"/>
              <a:t>40 inçi geçemeyen boyut sınırı vardır.</a:t>
            </a:r>
          </a:p>
          <a:p>
            <a:pPr lvl="1"/>
            <a:r>
              <a:rPr lang="tr-TR" sz="2100" dirty="0"/>
              <a:t>Çok yer kaplar.</a:t>
            </a:r>
          </a:p>
          <a:p>
            <a:pPr lvl="1"/>
            <a:r>
              <a:rPr lang="tr-TR" sz="2100" dirty="0"/>
              <a:t>Çok hassas ayarlama gerektirir.</a:t>
            </a:r>
          </a:p>
          <a:p>
            <a:pPr lvl="1"/>
            <a:r>
              <a:rPr lang="tr-TR" sz="2100" dirty="0"/>
              <a:t>50 yıldır teknolojisi değişmiyor.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40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00156619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263" y="4411935"/>
            <a:ext cx="5372100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19256" cy="1219200"/>
          </a:xfrm>
        </p:spPr>
        <p:txBody>
          <a:bodyPr/>
          <a:lstStyle/>
          <a:p>
            <a:r>
              <a:rPr lang="tr-TR" altLang="tr-TR" dirty="0"/>
              <a:t>Ekran Teknolojileri: LCD’ler</a:t>
            </a:r>
            <a:endParaRPr lang="en-US" altLang="tr-TR" dirty="0"/>
          </a:p>
        </p:txBody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7696200" cy="4492625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dirty="0"/>
              <a:t>Li</a:t>
            </a:r>
            <a:r>
              <a:rPr lang="tr-TR" sz="2800" dirty="0"/>
              <a:t>k</a:t>
            </a:r>
            <a:r>
              <a:rPr lang="en-US" sz="2800" dirty="0"/>
              <a:t>i</a:t>
            </a:r>
            <a:r>
              <a:rPr lang="tr-TR" sz="2800" dirty="0"/>
              <a:t>t</a:t>
            </a:r>
            <a:r>
              <a:rPr lang="en-US" sz="2800" dirty="0"/>
              <a:t> </a:t>
            </a:r>
            <a:r>
              <a:rPr lang="tr-TR" sz="2800" dirty="0"/>
              <a:t>Kri</a:t>
            </a:r>
            <a:r>
              <a:rPr lang="en-US" sz="2800" dirty="0"/>
              <a:t>stal </a:t>
            </a:r>
            <a:r>
              <a:rPr lang="tr-TR" sz="2800" dirty="0"/>
              <a:t>Ekranlar</a:t>
            </a:r>
            <a:r>
              <a:rPr lang="en-US" sz="2800" dirty="0"/>
              <a:t> (LCDs)</a:t>
            </a:r>
            <a:endParaRPr lang="tr-TR" sz="2800" dirty="0"/>
          </a:p>
          <a:p>
            <a:pPr lvl="1">
              <a:defRPr/>
            </a:pPr>
            <a:r>
              <a:rPr lang="tr-TR" sz="2500" dirty="0"/>
              <a:t>Organik moleküller, doğal olarak kristal halde dururlar. </a:t>
            </a:r>
          </a:p>
          <a:p>
            <a:pPr lvl="1">
              <a:defRPr/>
            </a:pPr>
            <a:r>
              <a:rPr lang="tr-TR" sz="2500" dirty="0"/>
              <a:t>Bu halleriyle gelen ışığı </a:t>
            </a:r>
            <a:br>
              <a:rPr lang="tr-TR" sz="2500" dirty="0"/>
            </a:br>
            <a:r>
              <a:rPr lang="tr-TR" sz="2500" dirty="0"/>
              <a:t>90 derece döndürürler.</a:t>
            </a:r>
          </a:p>
          <a:p>
            <a:pPr lvl="1">
              <a:defRPr/>
            </a:pPr>
            <a:r>
              <a:rPr lang="tr-TR" sz="2500" dirty="0"/>
              <a:t>Arkadan gelen ışık önden</a:t>
            </a:r>
            <a:br>
              <a:rPr lang="tr-TR" sz="2500" dirty="0"/>
            </a:br>
            <a:r>
              <a:rPr lang="tr-TR" sz="2500" dirty="0"/>
              <a:t>engellenmediği için aynen</a:t>
            </a:r>
            <a:br>
              <a:rPr lang="tr-TR" sz="2500" dirty="0"/>
            </a:br>
            <a:r>
              <a:rPr lang="tr-TR" sz="2500" dirty="0"/>
              <a:t>çıkar.</a:t>
            </a:r>
            <a:endParaRPr lang="en-US" sz="25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41</a:t>
            </a:fld>
            <a:endParaRPr lang="tr-TR" dirty="0"/>
          </a:p>
        </p:txBody>
      </p:sp>
      <p:pic>
        <p:nvPicPr>
          <p:cNvPr id="3074" name="Picture 2" descr="7 Segment LCD Display with Blue Backlight Positive TN(id:10962821). Buy  China LCD Display - EC21">
            <a:extLst>
              <a:ext uri="{FF2B5EF4-FFF2-40B4-BE49-F238E27FC236}">
                <a16:creationId xmlns:a16="http://schemas.microsoft.com/office/drawing/2014/main" id="{F46D44E4-0EFB-4FE6-BBBD-CAEE30F98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264" y="2276872"/>
            <a:ext cx="3626240" cy="186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Bent-Up 2">
            <a:extLst>
              <a:ext uri="{FF2B5EF4-FFF2-40B4-BE49-F238E27FC236}">
                <a16:creationId xmlns:a16="http://schemas.microsoft.com/office/drawing/2014/main" id="{D5BD383A-4C8F-4A86-B3CA-DE27E4ABAE3D}"/>
              </a:ext>
            </a:extLst>
          </p:cNvPr>
          <p:cNvSpPr/>
          <p:nvPr/>
        </p:nvSpPr>
        <p:spPr>
          <a:xfrm>
            <a:off x="7236296" y="3717032"/>
            <a:ext cx="1296144" cy="1981627"/>
          </a:xfrm>
          <a:prstGeom prst="bentUp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00830505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7569200" cy="1219200"/>
          </a:xfrm>
        </p:spPr>
        <p:txBody>
          <a:bodyPr/>
          <a:lstStyle/>
          <a:p>
            <a:r>
              <a:rPr lang="tr-TR" altLang="tr-TR" dirty="0"/>
              <a:t>Ekran Teknolojileri: LCD’ler</a:t>
            </a:r>
            <a:endParaRPr lang="en-US" altLang="tr-TR" dirty="0"/>
          </a:p>
        </p:txBody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7696200" cy="4492625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Li</a:t>
            </a:r>
            <a:r>
              <a:rPr lang="tr-TR" sz="2800" dirty="0"/>
              <a:t>k</a:t>
            </a:r>
            <a:r>
              <a:rPr lang="en-US" sz="2800" dirty="0"/>
              <a:t>i</a:t>
            </a:r>
            <a:r>
              <a:rPr lang="tr-TR" sz="2800" dirty="0"/>
              <a:t>t</a:t>
            </a:r>
            <a:r>
              <a:rPr lang="en-US" sz="2800" dirty="0"/>
              <a:t> </a:t>
            </a:r>
            <a:r>
              <a:rPr lang="tr-TR" sz="2800" dirty="0"/>
              <a:t>Kri</a:t>
            </a:r>
            <a:r>
              <a:rPr lang="en-US" sz="2800" dirty="0"/>
              <a:t>stal </a:t>
            </a:r>
            <a:r>
              <a:rPr lang="tr-TR" sz="2800" dirty="0"/>
              <a:t>Ekranlar</a:t>
            </a:r>
            <a:r>
              <a:rPr lang="en-US" sz="2800" dirty="0"/>
              <a:t> (LCDs)</a:t>
            </a:r>
            <a:endParaRPr lang="tr-TR" sz="2800" dirty="0"/>
          </a:p>
          <a:p>
            <a:pPr lvl="1">
              <a:defRPr/>
            </a:pPr>
            <a:r>
              <a:rPr lang="tr-TR" sz="2500" dirty="0"/>
              <a:t>Organik moleküller, elektrik alanı uygulan-</a:t>
            </a:r>
            <a:r>
              <a:rPr lang="tr-TR" sz="2500" dirty="0" err="1"/>
              <a:t>dığında</a:t>
            </a:r>
            <a:r>
              <a:rPr lang="tr-TR" sz="2500" dirty="0"/>
              <a:t> dizili halde dururlar. </a:t>
            </a:r>
          </a:p>
          <a:p>
            <a:pPr lvl="1">
              <a:defRPr/>
            </a:pPr>
            <a:r>
              <a:rPr lang="tr-TR" sz="2500" dirty="0"/>
              <a:t>Bu halleriyle gelen ışığı </a:t>
            </a:r>
            <a:br>
              <a:rPr lang="tr-TR" sz="2500" dirty="0"/>
            </a:br>
            <a:r>
              <a:rPr lang="tr-TR" sz="2500" dirty="0"/>
              <a:t>döndürmezler.</a:t>
            </a:r>
          </a:p>
          <a:p>
            <a:pPr lvl="1">
              <a:defRPr/>
            </a:pPr>
            <a:r>
              <a:rPr lang="tr-TR" sz="2500" dirty="0"/>
              <a:t>Dönmeyen ışık ön filtreden</a:t>
            </a:r>
            <a:br>
              <a:rPr lang="tr-TR" sz="2500" dirty="0"/>
            </a:br>
            <a:r>
              <a:rPr lang="tr-TR" sz="2500" dirty="0"/>
              <a:t>geçemez. Orası kararır.</a:t>
            </a:r>
            <a:endParaRPr lang="en-US" sz="2500" dirty="0"/>
          </a:p>
        </p:txBody>
      </p:sp>
      <p:pic>
        <p:nvPicPr>
          <p:cNvPr id="512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063" y="4222576"/>
            <a:ext cx="53721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42</a:t>
            </a:fld>
            <a:endParaRPr lang="tr-TR" dirty="0"/>
          </a:p>
        </p:txBody>
      </p:sp>
      <p:pic>
        <p:nvPicPr>
          <p:cNvPr id="3" name="Picture 2" descr="7 Segment LCD Display with Blue Backlight Positive TN(id:10962821). Buy  China LCD Display - EC21">
            <a:extLst>
              <a:ext uri="{FF2B5EF4-FFF2-40B4-BE49-F238E27FC236}">
                <a16:creationId xmlns:a16="http://schemas.microsoft.com/office/drawing/2014/main" id="{7A114180-47CD-4DF8-9936-6E7E4D19D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264" y="2276872"/>
            <a:ext cx="3626240" cy="186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Bent-Up 3">
            <a:extLst>
              <a:ext uri="{FF2B5EF4-FFF2-40B4-BE49-F238E27FC236}">
                <a16:creationId xmlns:a16="http://schemas.microsoft.com/office/drawing/2014/main" id="{E6D9156B-BD27-49C8-AC9B-111F06D8275B}"/>
              </a:ext>
            </a:extLst>
          </p:cNvPr>
          <p:cNvSpPr/>
          <p:nvPr/>
        </p:nvSpPr>
        <p:spPr>
          <a:xfrm>
            <a:off x="6804248" y="3717032"/>
            <a:ext cx="1296144" cy="1981627"/>
          </a:xfrm>
          <a:prstGeom prst="bentUp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41730453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7569200" cy="1219200"/>
          </a:xfrm>
        </p:spPr>
        <p:txBody>
          <a:bodyPr/>
          <a:lstStyle/>
          <a:p>
            <a:r>
              <a:rPr lang="tr-TR" altLang="tr-TR" dirty="0"/>
              <a:t>Ekran Teknolojileri: LCD’ler</a:t>
            </a:r>
            <a:endParaRPr lang="en-US" altLang="tr-TR" dirty="0"/>
          </a:p>
        </p:txBody>
      </p:sp>
      <p:sp>
        <p:nvSpPr>
          <p:cNvPr id="22221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412776"/>
            <a:ext cx="7696200" cy="4492625"/>
          </a:xfrm>
        </p:spPr>
        <p:txBody>
          <a:bodyPr>
            <a:normAutofit/>
          </a:bodyPr>
          <a:lstStyle/>
          <a:p>
            <a:r>
              <a:rPr lang="tr-TR" sz="2800" dirty="0"/>
              <a:t>Yansıtıcı ve geçirgen LCD Ekranlar:</a:t>
            </a:r>
          </a:p>
          <a:p>
            <a:pPr lvl="1"/>
            <a:r>
              <a:rPr lang="tr-TR" sz="2500" dirty="0"/>
              <a:t>LCD'ler ışık vanası gibidirler, ışık yaymazlar, harici bir ışık kaynağına ihtiyaç duyarlar.</a:t>
            </a:r>
          </a:p>
          <a:p>
            <a:pPr lvl="0"/>
            <a:r>
              <a:rPr lang="tr-TR" sz="2800" dirty="0"/>
              <a:t>TV, laptop, tablet ve telefon ekranları</a:t>
            </a:r>
          </a:p>
          <a:p>
            <a:pPr lvl="1"/>
            <a:r>
              <a:rPr lang="tr-TR" sz="2400" dirty="0"/>
              <a:t>Arkadan aydınlatmalı (LCD’lerin tam siyahı verememe nedenidir).</a:t>
            </a:r>
          </a:p>
          <a:p>
            <a:pPr lvl="1"/>
            <a:r>
              <a:rPr lang="tr-TR" sz="2400" dirty="0"/>
              <a:t>Geçirgen ekranlıdırlar.</a:t>
            </a:r>
          </a:p>
          <a:p>
            <a:pPr lvl="0"/>
            <a:r>
              <a:rPr lang="tr-TR" sz="2800" dirty="0"/>
              <a:t>Gameboy, hesap </a:t>
            </a:r>
            <a:br>
              <a:rPr lang="tr-TR" sz="2800" dirty="0"/>
            </a:br>
            <a:r>
              <a:rPr lang="tr-TR" sz="2800" dirty="0"/>
              <a:t>makinesi ekranları</a:t>
            </a:r>
          </a:p>
          <a:p>
            <a:pPr lvl="1"/>
            <a:r>
              <a:rPr lang="tr-TR" sz="2400" dirty="0"/>
              <a:t>Yansıtıcı ekranlıdırlar</a:t>
            </a:r>
          </a:p>
        </p:txBody>
      </p:sp>
      <p:pic>
        <p:nvPicPr>
          <p:cNvPr id="52229" name="Picture 5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717032"/>
            <a:ext cx="4281487" cy="252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43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23673275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5" name="Picture 5" descr="http://static.squarespace.com/static/500dbb37e4b042e8cb23fe52/t/510069bae4b08d2a447563ae/1358981567323/Pixels.png?format=750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913785"/>
            <a:ext cx="6909640" cy="395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227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147248" cy="1219200"/>
          </a:xfrm>
        </p:spPr>
        <p:txBody>
          <a:bodyPr/>
          <a:lstStyle/>
          <a:p>
            <a:r>
              <a:rPr lang="tr-TR" altLang="tr-TR" dirty="0"/>
              <a:t>Ekran Teknolojileri: Renkli LCD’ler</a:t>
            </a:r>
            <a:endParaRPr lang="en-US" altLang="tr-TR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tr-TR" sz="2800" dirty="0"/>
              <a:t>Kırmızı, Yeşil ve Mavi (RGB) için üç parçalı bir sistem gerekiyor.  </a:t>
            </a:r>
          </a:p>
          <a:p>
            <a:pPr lvl="1"/>
            <a:r>
              <a:rPr lang="tr-TR" sz="2400" dirty="0"/>
              <a:t>"Delta" veya "In-Line" dizilimli olabilirler.</a:t>
            </a:r>
          </a:p>
          <a:p>
            <a:pPr lvl="1"/>
            <a:r>
              <a:rPr lang="tr-TR" sz="2400" dirty="0"/>
              <a:t>Piksellerin ön camlarının istenen renkli olması yeterlidir.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025256" y="6356350"/>
            <a:ext cx="689272" cy="385018"/>
          </a:xfrm>
        </p:spPr>
        <p:txBody>
          <a:bodyPr/>
          <a:lstStyle/>
          <a:p>
            <a:fld id="{E6FEED06-A45B-49F7-A4E7-E4A0A60926E4}" type="slidenum">
              <a:rPr lang="tr-TR" smtClean="0"/>
              <a:t>44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04040018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147248" cy="1219200"/>
          </a:xfrm>
        </p:spPr>
        <p:txBody>
          <a:bodyPr/>
          <a:lstStyle/>
          <a:p>
            <a:r>
              <a:rPr lang="tr-TR" altLang="tr-TR" dirty="0"/>
              <a:t>Ekran Teknolojileri: LED’ler</a:t>
            </a:r>
            <a:endParaRPr lang="en-US" altLang="tr-TR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/>
              <a:t>LCD TV’ler floresan arkadan aydınlatmalıdır.</a:t>
            </a:r>
          </a:p>
          <a:p>
            <a:r>
              <a:rPr lang="tr-TR" dirty="0"/>
              <a:t>LED ekran sistemleri aslında temelde LCD’dir.</a:t>
            </a:r>
          </a:p>
          <a:p>
            <a:r>
              <a:rPr lang="tr-TR" dirty="0"/>
              <a:t>LED TV’lerde floresan yerine LED kullanılır.</a:t>
            </a:r>
          </a:p>
          <a:p>
            <a:pPr lvl="1"/>
            <a:r>
              <a:rPr lang="tr-TR" dirty="0"/>
              <a:t>LED kapandığında daha iyi siyah görüntü verilir.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45</a:t>
            </a:fld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D6D79D-2506-4215-BAD1-FEF783605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3314278"/>
            <a:ext cx="876300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63203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147248" cy="1219200"/>
          </a:xfrm>
        </p:spPr>
        <p:txBody>
          <a:bodyPr/>
          <a:lstStyle/>
          <a:p>
            <a:r>
              <a:rPr lang="tr-TR" altLang="tr-TR" dirty="0"/>
              <a:t>Ekran Teknolojileri: LED’ler</a:t>
            </a:r>
            <a:endParaRPr lang="en-US" altLang="tr-TR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/>
              <a:t>Full HD 1920x1080 (2K civarı) çözünürlük verir.</a:t>
            </a:r>
          </a:p>
          <a:p>
            <a:r>
              <a:rPr lang="tr-TR" dirty="0"/>
              <a:t>8K sistemler piyasaya çıkmaya başlıyor.</a:t>
            </a:r>
          </a:p>
          <a:p>
            <a:pPr lvl="1"/>
            <a:r>
              <a:rPr lang="tr-TR" dirty="0"/>
              <a:t>8K sinema kameraları için kullanılan bir sistemdir.</a:t>
            </a:r>
          </a:p>
          <a:p>
            <a:pPr lvl="1"/>
            <a:r>
              <a:rPr lang="tr-TR" dirty="0"/>
              <a:t>Evde olmasına ne gerek varsa?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46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5085100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7569200" cy="1219200"/>
          </a:xfrm>
        </p:spPr>
        <p:txBody>
          <a:bodyPr/>
          <a:lstStyle/>
          <a:p>
            <a:pPr eaLnBrk="1" hangingPunct="1"/>
            <a:r>
              <a:rPr lang="tr-TR" altLang="tr-TR" dirty="0"/>
              <a:t>Ekran Teknolojileri: Plazma </a:t>
            </a:r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65300"/>
            <a:ext cx="4762872" cy="4492625"/>
          </a:xfrm>
        </p:spPr>
        <p:txBody>
          <a:bodyPr>
            <a:normAutofit lnSpcReduction="10000"/>
          </a:bodyPr>
          <a:lstStyle/>
          <a:p>
            <a:r>
              <a:rPr lang="tr-TR" dirty="0"/>
              <a:t>Plazma ekran panelleri </a:t>
            </a:r>
          </a:p>
          <a:p>
            <a:pPr lvl="1"/>
            <a:r>
              <a:rPr lang="tr-TR" dirty="0"/>
              <a:t>Prensipte floresan lambalara benzer. </a:t>
            </a:r>
          </a:p>
          <a:p>
            <a:pPr lvl="1"/>
            <a:r>
              <a:rPr lang="tr-TR" dirty="0"/>
              <a:t>Küçük gaz dolu kapsüller elektrik alanı ile uyarılınca ultraviyole ışık yayarlar. </a:t>
            </a:r>
          </a:p>
          <a:p>
            <a:pPr lvl="1"/>
            <a:r>
              <a:rPr lang="tr-TR" dirty="0"/>
              <a:t>Ultraviyole fosfor plakayı etkiler ve fosfor istenilen renkte görünür ışık yayar. </a:t>
            </a:r>
          </a:p>
          <a:p>
            <a:pPr lvl="1"/>
            <a:r>
              <a:rPr lang="tr-TR" dirty="0"/>
              <a:t>CRT’de de fosfor kullanılmaktaydı, burada ışın tabancasının yerine kapsüller kullanılıyor.</a:t>
            </a:r>
          </a:p>
        </p:txBody>
      </p:sp>
      <p:pic>
        <p:nvPicPr>
          <p:cNvPr id="5325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800" y="1573213"/>
            <a:ext cx="2816225" cy="266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4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925" y="4202113"/>
            <a:ext cx="3781425" cy="254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1955770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7569200" cy="1219200"/>
          </a:xfrm>
        </p:spPr>
        <p:txBody>
          <a:bodyPr/>
          <a:lstStyle/>
          <a:p>
            <a:r>
              <a:rPr lang="tr-TR" altLang="tr-TR" dirty="0"/>
              <a:t>Ekran Teknolojileri: Plazma </a:t>
            </a:r>
            <a:endParaRPr lang="en-US" altLang="tr-TR" dirty="0"/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65300"/>
            <a:ext cx="7696200" cy="4492625"/>
          </a:xfrm>
        </p:spPr>
        <p:txBody>
          <a:bodyPr/>
          <a:lstStyle/>
          <a:p>
            <a:r>
              <a:rPr lang="tr-TR" sz="2400" dirty="0"/>
              <a:t>Plazma Ekran Paneli Artıları: </a:t>
            </a:r>
          </a:p>
          <a:p>
            <a:pPr lvl="1"/>
            <a:r>
              <a:rPr lang="tr-TR" sz="2100" dirty="0"/>
              <a:t>Geniş görüş açısı, </a:t>
            </a:r>
          </a:p>
          <a:p>
            <a:pPr lvl="1"/>
            <a:r>
              <a:rPr lang="tr-TR" sz="2100" dirty="0"/>
              <a:t>32 inçten geniş ekranlar için iyi, </a:t>
            </a:r>
          </a:p>
          <a:p>
            <a:pPr lvl="1"/>
            <a:r>
              <a:rPr lang="tr-TR" sz="2100" dirty="0"/>
              <a:t>CRT kadar olmasa da oldukça parlak renler ve gerçek siyahlar.</a:t>
            </a:r>
          </a:p>
          <a:p>
            <a:r>
              <a:rPr lang="tr-TR" sz="2400" dirty="0"/>
              <a:t>Eksileri: </a:t>
            </a:r>
          </a:p>
          <a:p>
            <a:pPr lvl="1"/>
            <a:r>
              <a:rPr lang="tr-TR" sz="2100" dirty="0"/>
              <a:t>Büyük piksellere sahiptir. </a:t>
            </a:r>
          </a:p>
          <a:p>
            <a:pPr lvl="2"/>
            <a:r>
              <a:rPr lang="tr-TR" sz="1800" dirty="0"/>
              <a:t>LCD:~ 0.2 mm, Plazma:~ 1 mm. </a:t>
            </a:r>
          </a:p>
          <a:p>
            <a:pPr lvl="1"/>
            <a:r>
              <a:rPr lang="tr-TR" sz="2100" dirty="0"/>
              <a:t>Fosforlar yavaş yavaş tüketiyor </a:t>
            </a:r>
          </a:p>
          <a:p>
            <a:pPr lvl="2"/>
            <a:r>
              <a:rPr lang="tr-TR" sz="1800" dirty="0"/>
              <a:t>Eski televizyonlarımız gibi.</a:t>
            </a:r>
          </a:p>
          <a:p>
            <a:pPr lvl="1" eaLnBrk="1" hangingPunct="1">
              <a:defRPr/>
            </a:pP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48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39289584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D</a:t>
            </a:r>
            <a:r>
              <a:rPr lang="tr-TR" dirty="0"/>
              <a:t>LP</a:t>
            </a:r>
            <a:r>
              <a:rPr lang="sv-SE" dirty="0"/>
              <a:t> (Digital Light Processor)</a:t>
            </a:r>
            <a:br>
              <a:rPr lang="tr-TR" dirty="0"/>
            </a:br>
            <a:r>
              <a:rPr lang="sv-SE" dirty="0"/>
              <a:t>Temelli Projeksiyon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075240" cy="4937760"/>
          </a:xfrm>
        </p:spPr>
        <p:txBody>
          <a:bodyPr>
            <a:normAutofit/>
          </a:bodyPr>
          <a:lstStyle/>
          <a:p>
            <a:r>
              <a:rPr lang="tr-TR" dirty="0"/>
              <a:t>Bu projeksiyon sistemi DMD (Dijital MicroMirror Device elemanını temel alarak çalışmaktadır. </a:t>
            </a:r>
          </a:p>
          <a:p>
            <a:pPr lvl="1"/>
            <a:r>
              <a:rPr lang="tr-TR" dirty="0"/>
              <a:t>DMD elemanı bir dijital mikro aynalar sistemidir. </a:t>
            </a:r>
          </a:p>
          <a:p>
            <a:pPr lvl="1"/>
            <a:r>
              <a:rPr lang="tr-TR" dirty="0"/>
              <a:t>DMD’ler yarı iletken teknoloji ile üretilmiştir. </a:t>
            </a:r>
          </a:p>
        </p:txBody>
      </p:sp>
      <p:pic>
        <p:nvPicPr>
          <p:cNvPr id="78852" name="Picture 4" descr="http://www.elektronikders.com/ders_index_dosyalar/goruntu/LCD_Plasma_dosyalar/image05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304" y="3284984"/>
            <a:ext cx="50292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3573016"/>
            <a:ext cx="3682752" cy="2952328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Yaklaşık 16µm ebadındaki aynacıklar </a:t>
            </a:r>
            <a:br>
              <a:rPr lang="tr-TR" dirty="0"/>
            </a:br>
            <a:r>
              <a:rPr lang="tr-TR" dirty="0"/>
              <a:t>+/-10 derecelik açılarla 15µs’lik sürelerde anahtarlanmaktadır. </a:t>
            </a:r>
          </a:p>
          <a:p>
            <a:r>
              <a:rPr lang="tr-TR" dirty="0"/>
              <a:t>Bu sayede DMD yüzeyinde görüntü bilgisine göre yansımalar oluşturulmaktadır.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39952" y="5661248"/>
            <a:ext cx="4974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Mikro ayna dizileriyle oluşturulmuş bir DMD yüzeyi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49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29675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WHIRLWI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57" y="1666874"/>
            <a:ext cx="4462961" cy="294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ext Box 4"/>
          <p:cNvSpPr txBox="1">
            <a:spLocks noChangeArrowheads="1"/>
          </p:cNvSpPr>
          <p:nvPr/>
        </p:nvSpPr>
        <p:spPr bwMode="auto">
          <a:xfrm>
            <a:off x="4986339" y="6008688"/>
            <a:ext cx="37576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IE" altLang="tr-TR" sz="1400" b="1" dirty="0">
                <a:latin typeface="Tahoma" pitchFamily="34" charset="0"/>
              </a:rPr>
              <a:t>“Spacewars” : İlk bilgisayar grafikleri oyunu (MIT 1961) </a:t>
            </a:r>
          </a:p>
        </p:txBody>
      </p:sp>
      <p:pic>
        <p:nvPicPr>
          <p:cNvPr id="6148" name="Picture 5" descr="SPACEWARS"/>
          <p:cNvPicPr>
            <a:picLocks noChangeAspect="1" noChangeArrowheads="1"/>
          </p:cNvPicPr>
          <p:nvPr/>
        </p:nvPicPr>
        <p:blipFill>
          <a:blip r:embed="rId3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083" y="3138883"/>
            <a:ext cx="3961397" cy="2780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Text Box 8"/>
          <p:cNvSpPr txBox="1">
            <a:spLocks noChangeArrowheads="1"/>
          </p:cNvSpPr>
          <p:nvPr/>
        </p:nvSpPr>
        <p:spPr bwMode="auto">
          <a:xfrm>
            <a:off x="385763" y="4653136"/>
            <a:ext cx="41703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IE" altLang="tr-TR" sz="1400" b="1" dirty="0">
                <a:latin typeface="Tahoma" pitchFamily="34" charset="0"/>
              </a:rPr>
              <a:t>“Whirlwind” : VectorScope kullanan ilk grafik istasyonu (1951) 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57200" y="228600"/>
            <a:ext cx="7569200" cy="1219200"/>
          </a:xfrm>
          <a:prstGeom prst="rect">
            <a:avLst/>
          </a:prstGeom>
        </p:spPr>
        <p:txBody>
          <a:bodyPr anchor="ctr" anchorCtr="0"/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/>
              <a:t>Grafiğin Tarihinden Görüntüler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5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383205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Dlp (Digital Light Processor)</a:t>
            </a:r>
            <a:br>
              <a:rPr lang="tr-TR" dirty="0"/>
            </a:br>
            <a:r>
              <a:rPr lang="sv-SE" dirty="0"/>
              <a:t>Temelli Projeksiyon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tr-TR" dirty="0"/>
              <a:t>Yüksek yoğunluklu ana ışık kaynağından alınan beyaz ışık dikroik aynalar yardımıyla kırmızı, yeşil ve mavi ana renklerine ayrılır. </a:t>
            </a:r>
          </a:p>
          <a:p>
            <a:r>
              <a:rPr lang="tr-TR" dirty="0"/>
              <a:t>Ayrılan her renk ışını DMD elemanlarına uygulanır. </a:t>
            </a:r>
          </a:p>
          <a:p>
            <a:r>
              <a:rPr lang="tr-TR" dirty="0"/>
              <a:t>DMD yüzeyindeki aynaların açısı görüntü bilgisi sinyaline göre kontrol edildiği için DMD’den yansıyan renk ışınlarındaki değişim görüntüye göre değişir. </a:t>
            </a:r>
          </a:p>
          <a:p>
            <a:r>
              <a:rPr lang="tr-TR" dirty="0"/>
              <a:t>Yani renkli ışın, görüntü bilgisiyle modüle edilir. </a:t>
            </a:r>
          </a:p>
          <a:p>
            <a:r>
              <a:rPr lang="tr-TR" dirty="0"/>
              <a:t>Modüle edilen renkli ışınlar tekrar ayna sistemleriyle projeksiyon optik düzeninde birleştirilip gerçek görüntü rengi elde edilir.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50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902489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Dlp (Digital Light Processor)</a:t>
            </a:r>
            <a:br>
              <a:rPr lang="tr-TR" dirty="0"/>
            </a:br>
            <a:r>
              <a:rPr lang="sv-SE" dirty="0"/>
              <a:t>Temelli Projeksiyon</a:t>
            </a:r>
            <a:endParaRPr lang="tr-TR" dirty="0"/>
          </a:p>
        </p:txBody>
      </p:sp>
      <p:pic>
        <p:nvPicPr>
          <p:cNvPr id="78850" name="Picture 2" descr="http://www.elektronikders.com/ders_index_dosyalar/goruntu/LCD_Plasma_dosyalar/image0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85302"/>
            <a:ext cx="8299117" cy="548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51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901888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075240" cy="1219200"/>
          </a:xfrm>
        </p:spPr>
        <p:txBody>
          <a:bodyPr/>
          <a:lstStyle/>
          <a:p>
            <a:r>
              <a:rPr lang="tr-TR" altLang="tr-TR" dirty="0"/>
              <a:t>Ekran Teknolojileri: </a:t>
            </a:r>
            <a:r>
              <a:rPr lang="en-US" altLang="tr-TR" dirty="0"/>
              <a:t>DMD / DLP</a:t>
            </a:r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65300"/>
            <a:ext cx="7696200" cy="4492625"/>
          </a:xfrm>
        </p:spPr>
        <p:txBody>
          <a:bodyPr/>
          <a:lstStyle/>
          <a:p>
            <a:r>
              <a:rPr lang="tr-TR" dirty="0"/>
              <a:t>DMD’ler gerçek dijital piksellere sahiptir. </a:t>
            </a:r>
          </a:p>
          <a:p>
            <a:r>
              <a:rPr lang="tr-TR" dirty="0"/>
              <a:t>Modüle edilmiş darbenin uzunluğu ışık seviyelerini değiştirir. </a:t>
            </a:r>
          </a:p>
          <a:p>
            <a:r>
              <a:rPr lang="tr-TR" dirty="0"/>
              <a:t>Renk için birden fazla ünite gerekir. </a:t>
            </a:r>
          </a:p>
          <a:p>
            <a:r>
              <a:rPr lang="tr-TR" dirty="0"/>
              <a:t>Çok büyük çözünürlükler elde edilir. </a:t>
            </a:r>
          </a:p>
          <a:p>
            <a:r>
              <a:rPr lang="tr-TR" dirty="0"/>
              <a:t>Çok parlaktır. </a:t>
            </a:r>
          </a:p>
          <a:p>
            <a:r>
              <a:rPr lang="tr-TR" dirty="0"/>
              <a:t>Ama titreme sorunu vardır.</a:t>
            </a:r>
          </a:p>
          <a:p>
            <a:pPr marL="0" indent="0" eaLnBrk="1" hangingPunct="1">
              <a:defRPr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52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83893795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7569200" cy="1219200"/>
          </a:xfrm>
        </p:spPr>
        <p:txBody>
          <a:bodyPr/>
          <a:lstStyle/>
          <a:p>
            <a:r>
              <a:rPr lang="tr-TR" altLang="tr-TR" dirty="0"/>
              <a:t>Ekran Teknolojileri: </a:t>
            </a:r>
            <a:br>
              <a:rPr lang="tr-TR" altLang="tr-TR" dirty="0"/>
            </a:br>
            <a:r>
              <a:rPr lang="en-US" altLang="tr-TR" dirty="0"/>
              <a:t>Organic LED Arrays</a:t>
            </a:r>
          </a:p>
        </p:txBody>
      </p:sp>
      <p:sp>
        <p:nvSpPr>
          <p:cNvPr id="15770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00063" y="1500188"/>
            <a:ext cx="7653337" cy="4635500"/>
          </a:xfrm>
        </p:spPr>
        <p:txBody>
          <a:bodyPr/>
          <a:lstStyle/>
          <a:p>
            <a:pPr marL="360363" indent="-360363">
              <a:defRPr/>
            </a:pPr>
            <a:r>
              <a:rPr lang="tr-TR" sz="2400" dirty="0"/>
              <a:t>Organik Işık Yayan Diyot ( OLED ) Dizisi </a:t>
            </a:r>
          </a:p>
          <a:p>
            <a:pPr marL="634683" lvl="1" indent="-360363">
              <a:defRPr/>
            </a:pPr>
            <a:r>
              <a:rPr lang="tr-TR" sz="2100" dirty="0"/>
              <a:t>Geleceğin ekranı olacak. OLED TV’ler üretime hazırlanıyor.</a:t>
            </a:r>
          </a:p>
          <a:p>
            <a:pPr marL="634683" lvl="1" indent="-360363">
              <a:defRPr/>
            </a:pPr>
            <a:r>
              <a:rPr lang="tr-TR" sz="2100" dirty="0"/>
              <a:t>Diğer ekranlara göre daha </a:t>
            </a:r>
            <a:br>
              <a:rPr lang="tr-TR" sz="2100" dirty="0"/>
            </a:br>
            <a:r>
              <a:rPr lang="tr-TR" sz="2100" dirty="0"/>
              <a:t>az enerjiyle, daha parlak </a:t>
            </a:r>
            <a:br>
              <a:rPr lang="tr-TR" sz="2100" dirty="0"/>
            </a:br>
            <a:r>
              <a:rPr lang="tr-TR" sz="2100" dirty="0"/>
              <a:t>ışık verebiliyor.</a:t>
            </a:r>
            <a:endParaRPr lang="en-US" sz="1700" dirty="0"/>
          </a:p>
        </p:txBody>
      </p:sp>
      <p:pic>
        <p:nvPicPr>
          <p:cNvPr id="57348" name="Picture 6" descr="OLED_Lay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813" y="3068960"/>
            <a:ext cx="4436683" cy="362178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9" y="3789041"/>
            <a:ext cx="4398109" cy="287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769054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OLED’in Çalışma Mantığı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834880" cy="4937760"/>
          </a:xfrm>
        </p:spPr>
        <p:txBody>
          <a:bodyPr>
            <a:normAutofit fontScale="77500" lnSpcReduction="20000"/>
          </a:bodyPr>
          <a:lstStyle/>
          <a:p>
            <a:pPr marL="357188" indent="-357188" fontAlgn="base">
              <a:buFont typeface="+mj-lt"/>
              <a:buAutoNum type="arabicPeriod"/>
            </a:pPr>
            <a:r>
              <a:rPr lang="tr-TR" dirty="0"/>
              <a:t>Bir güç kaynağından, OLED'e gerilim uygulanır.</a:t>
            </a:r>
          </a:p>
          <a:p>
            <a:pPr marL="357188" indent="-357188" fontAlgn="base">
              <a:buFont typeface="+mj-lt"/>
              <a:buAutoNum type="arabicPeriod"/>
            </a:pPr>
            <a:r>
              <a:rPr lang="tr-TR" dirty="0"/>
              <a:t>Katottan anoda organik tabakaların içinden doğru elektron akışı olur.</a:t>
            </a:r>
          </a:p>
          <a:p>
            <a:pPr lvl="1" fontAlgn="base"/>
            <a:r>
              <a:rPr lang="tr-TR" dirty="0"/>
              <a:t>Katot, ışık yayıcı organik tabakaya elektronları verir.</a:t>
            </a:r>
          </a:p>
          <a:p>
            <a:pPr lvl="1" fontAlgn="base"/>
            <a:r>
              <a:rPr lang="tr-TR" dirty="0"/>
              <a:t>Anot iletim katmanından elektronları çeker, yani pozitif yüklü oyuklar verir. 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tr-TR" dirty="0"/>
              <a:t>Yayıcı ve iletim katmanları arasındaki sınırda, elektronlar, oyukları bularak devresini tamamlar.</a:t>
            </a:r>
          </a:p>
          <a:p>
            <a:pPr lvl="1" fontAlgn="base"/>
            <a:r>
              <a:rPr lang="tr-TR" dirty="0"/>
              <a:t>Bir elektron, elektron oyuğu bulduğu zaman oraya yerleşir.</a:t>
            </a:r>
          </a:p>
          <a:p>
            <a:pPr lvl="1" fontAlgn="base"/>
            <a:r>
              <a:rPr lang="tr-TR" dirty="0"/>
              <a:t>Bu olay meydana geldiğinde, elektron, ışık (foton) şeklinde enerji salar.</a:t>
            </a:r>
          </a:p>
        </p:txBody>
      </p:sp>
      <p:pic>
        <p:nvPicPr>
          <p:cNvPr id="80898" name="Picture 2" descr="http://www.pclabs.com.tr/wp-content/uploads/2008/10/oled-proces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152524"/>
            <a:ext cx="3810000" cy="570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8211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OLED’in Çalışma Mantığı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834880" cy="4937760"/>
          </a:xfrm>
        </p:spPr>
        <p:txBody>
          <a:bodyPr>
            <a:normAutofit fontScale="92500"/>
          </a:bodyPr>
          <a:lstStyle/>
          <a:p>
            <a:pPr marL="514350" indent="-514350" fontAlgn="base">
              <a:buFont typeface="+mj-lt"/>
              <a:buAutoNum type="arabicPeriod" startAt="4"/>
            </a:pPr>
            <a:r>
              <a:rPr lang="tr-TR" dirty="0"/>
              <a:t>Böylece OLED ışığı yayar.</a:t>
            </a:r>
          </a:p>
          <a:p>
            <a:pPr marL="514350" indent="-514350" fontAlgn="base">
              <a:buFont typeface="+mj-lt"/>
              <a:buAutoNum type="arabicPeriod" startAt="4"/>
            </a:pPr>
            <a:r>
              <a:rPr lang="tr-TR" dirty="0"/>
              <a:t>Işığın rengi, yayıcı katmandaki organik molekülün tipine bağlıdır. </a:t>
            </a:r>
          </a:p>
          <a:p>
            <a:pPr lvl="1" fontAlgn="base"/>
            <a:r>
              <a:rPr lang="tr-TR" dirty="0"/>
              <a:t>Üreticiler, renkli OLED görüntüleyicileri yapabilmek için, birden fazla renkli organik film koyarlar.</a:t>
            </a:r>
          </a:p>
          <a:p>
            <a:pPr marL="514350" indent="-514350" fontAlgn="base">
              <a:buFont typeface="+mj-lt"/>
              <a:buAutoNum type="arabicPeriod" startAt="4"/>
            </a:pPr>
            <a:r>
              <a:rPr lang="tr-TR" dirty="0"/>
              <a:t>Işığın parlaklığı veya yoğunluğu uygulanan elektrik akımına bağlıdır, akım arttıkça, parlaklık artar.</a:t>
            </a:r>
          </a:p>
        </p:txBody>
      </p:sp>
      <p:pic>
        <p:nvPicPr>
          <p:cNvPr id="80898" name="Picture 2" descr="http://www.pclabs.com.tr/wp-content/uploads/2008/10/oled-proces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152524"/>
            <a:ext cx="3810000" cy="570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80230" y="6093296"/>
            <a:ext cx="3711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http://www.pclabs.com.tr/2008/10/27/</a:t>
            </a:r>
            <a:br>
              <a:rPr lang="tr-TR" dirty="0"/>
            </a:br>
            <a:r>
              <a:rPr lang="tr-TR" dirty="0"/>
              <a:t>oled-nedir-nasil-calisir</a:t>
            </a:r>
          </a:p>
        </p:txBody>
      </p:sp>
    </p:spTree>
    <p:extLst>
      <p:ext uri="{BB962C8B-B14F-4D97-AF65-F5344CB8AC3E}">
        <p14:creationId xmlns:p14="http://schemas.microsoft.com/office/powerpoint/2010/main" val="22207343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7569200" cy="1219200"/>
          </a:xfrm>
        </p:spPr>
        <p:txBody>
          <a:bodyPr/>
          <a:lstStyle/>
          <a:p>
            <a:r>
              <a:rPr lang="tr-TR" altLang="tr-TR" dirty="0"/>
              <a:t>Ekran Teknolojileri:</a:t>
            </a:r>
            <a:br>
              <a:rPr lang="tr-TR" altLang="tr-TR" dirty="0"/>
            </a:br>
            <a:r>
              <a:rPr lang="en-US" altLang="tr-TR" dirty="0"/>
              <a:t>Organic LED Arrays</a:t>
            </a:r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65300"/>
            <a:ext cx="7696200" cy="4492625"/>
          </a:xfrm>
        </p:spPr>
        <p:txBody>
          <a:bodyPr>
            <a:normAutofit fontScale="92500" lnSpcReduction="10000"/>
          </a:bodyPr>
          <a:lstStyle/>
          <a:p>
            <a:r>
              <a:rPr lang="tr-TR" sz="3200" dirty="0"/>
              <a:t>OLED Artıları: </a:t>
            </a:r>
          </a:p>
          <a:p>
            <a:pPr lvl="1"/>
            <a:r>
              <a:rPr lang="tr-TR" sz="2900" dirty="0"/>
              <a:t>Şeffaf ve</a:t>
            </a:r>
          </a:p>
          <a:p>
            <a:pPr lvl="1"/>
            <a:r>
              <a:rPr lang="tr-TR" sz="2900" dirty="0"/>
              <a:t>Esnek üretilebiliyor. </a:t>
            </a:r>
          </a:p>
          <a:p>
            <a:pPr lvl="1"/>
            <a:r>
              <a:rPr lang="tr-TR" sz="2900" dirty="0"/>
              <a:t>Işık yaydığından oldukça parlak (Gün ışığında rahatça görünür). </a:t>
            </a:r>
          </a:p>
          <a:p>
            <a:pPr lvl="1"/>
            <a:r>
              <a:rPr lang="tr-TR" sz="2900" dirty="0"/>
              <a:t>Geniş görüş açısı vardır. </a:t>
            </a:r>
          </a:p>
          <a:p>
            <a:pPr lvl="1"/>
            <a:r>
              <a:rPr lang="tr-TR" sz="2900" dirty="0"/>
              <a:t>Hızlıdır (&lt; 1 mikrosaniye açılır-kapanır). </a:t>
            </a:r>
          </a:p>
          <a:p>
            <a:pPr lvl="1"/>
            <a:r>
              <a:rPr lang="tr-TR" sz="2900" dirty="0"/>
              <a:t>Büyük veya küçük yapılabilir. </a:t>
            </a:r>
          </a:p>
          <a:p>
            <a:pPr lvl="1"/>
            <a:r>
              <a:rPr lang="tr-TR" sz="2900" dirty="0"/>
              <a:t>Şu an cep telefonları ve araba ürünleri için kullanılıyor.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56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22725812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7569200" cy="1219200"/>
          </a:xfrm>
        </p:spPr>
        <p:txBody>
          <a:bodyPr/>
          <a:lstStyle/>
          <a:p>
            <a:r>
              <a:rPr lang="tr-TR" altLang="tr-TR" dirty="0"/>
              <a:t>Ekran Teknolojileri:</a:t>
            </a:r>
            <a:br>
              <a:rPr lang="tr-TR" altLang="tr-TR" dirty="0"/>
            </a:br>
            <a:r>
              <a:rPr lang="en-US" altLang="tr-TR" dirty="0"/>
              <a:t>Organic LED Arrays</a:t>
            </a:r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65300"/>
            <a:ext cx="7696200" cy="4492625"/>
          </a:xfrm>
        </p:spPr>
        <p:txBody>
          <a:bodyPr>
            <a:normAutofit fontScale="85000" lnSpcReduction="20000"/>
          </a:bodyPr>
          <a:lstStyle/>
          <a:p>
            <a:r>
              <a:rPr lang="tr-TR" sz="3200" dirty="0"/>
              <a:t>OLED eksileri: </a:t>
            </a:r>
          </a:p>
          <a:p>
            <a:pPr lvl="1"/>
            <a:r>
              <a:rPr lang="tr-TR" sz="2900" dirty="0"/>
              <a:t>Çok sağlam değil, </a:t>
            </a:r>
          </a:p>
          <a:p>
            <a:pPr lvl="1"/>
            <a:r>
              <a:rPr lang="tr-TR" sz="2900" dirty="0"/>
              <a:t>Sudan etkilenir, </a:t>
            </a:r>
          </a:p>
          <a:p>
            <a:pPr lvl="1"/>
            <a:r>
              <a:rPr lang="tr-TR" sz="2900" dirty="0"/>
              <a:t>Ekran ömrü önemli bir sorun.</a:t>
            </a:r>
          </a:p>
          <a:p>
            <a:pPr lvl="2"/>
            <a:r>
              <a:rPr lang="tr-TR" sz="2600" dirty="0"/>
              <a:t>Mavi pikseller daha hızlı ölüyorlar. </a:t>
            </a:r>
          </a:p>
          <a:p>
            <a:pPr lvl="1"/>
            <a:r>
              <a:rPr lang="tr-TR" sz="2900" dirty="0"/>
              <a:t>Şu anda sadece pasif matris ekranlar vardır. </a:t>
            </a:r>
          </a:p>
          <a:p>
            <a:pPr lvl="2"/>
            <a:r>
              <a:rPr lang="tr-TR" sz="2600" dirty="0"/>
              <a:t>Pasif matris: Pikseller bir tarama çizgisi sırasıyla aydınlatılır, ama fosforun özelliği nedeniyle titreme vardır.</a:t>
            </a:r>
          </a:p>
          <a:p>
            <a:pPr lvl="2"/>
            <a:r>
              <a:rPr lang="tr-TR" sz="2600" dirty="0"/>
              <a:t>Aktif matris : Bir polisilikat katmanı doğrudan piksele erişim ve sürekli ışıma sağlayan, her pikselde ince film transistörler olmasını sağlar.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57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39478138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tr-TR" dirty="0"/>
              <a:t>Kameralarda </a:t>
            </a:r>
            <a:r>
              <a:rPr lang="en-US" altLang="tr-TR" dirty="0"/>
              <a:t>OLED</a:t>
            </a:r>
          </a:p>
        </p:txBody>
      </p:sp>
      <p:pic>
        <p:nvPicPr>
          <p:cNvPr id="604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573860"/>
            <a:ext cx="1790700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21" name="Picture 4" descr="http://1.s.img-dpreview.com/files/articles/7122225983/520_4x3/SLT-A77_Enhanced_Image_05.jpg?v=13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325" y="2954610"/>
            <a:ext cx="495300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2" name="Right Arrow 3"/>
          <p:cNvSpPr>
            <a:spLocks noChangeArrowheads="1"/>
          </p:cNvSpPr>
          <p:nvPr/>
        </p:nvSpPr>
        <p:spPr bwMode="auto">
          <a:xfrm>
            <a:off x="2762300" y="4481785"/>
            <a:ext cx="1566863" cy="658812"/>
          </a:xfrm>
          <a:prstGeom prst="rightArrow">
            <a:avLst>
              <a:gd name="adj1" fmla="val 50000"/>
              <a:gd name="adj2" fmla="val 49978"/>
            </a:avLst>
          </a:prstGeom>
          <a:solidFill>
            <a:schemeClr val="accent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tr-TR" altLang="tr-TR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/>
              <a:t>Göze dayayarak çekim yapmak için XGA OLED, 1.3 cm (0.5 inç tipi) elektronik vizör kullanılır (Sony Alpha A77). </a:t>
            </a:r>
          </a:p>
          <a:p>
            <a:pPr lvl="1"/>
            <a:r>
              <a:rPr lang="tr-TR" dirty="0"/>
              <a:t>Çözünürlüğü 1024x768 (2,4 megapiksel) ’dir.</a:t>
            </a:r>
          </a:p>
          <a:p>
            <a:endParaRPr lang="tr-T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042324" y="6356350"/>
            <a:ext cx="672203" cy="457026"/>
          </a:xfrm>
        </p:spPr>
        <p:txBody>
          <a:bodyPr/>
          <a:lstStyle/>
          <a:p>
            <a:fld id="{E6FEED06-A45B-49F7-A4E7-E4A0A60926E4}" type="slidenum">
              <a:rPr lang="tr-TR" smtClean="0"/>
              <a:t>58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772565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6" descr="Samsung Galaxy Note pho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5" y="3497263"/>
            <a:ext cx="1963738" cy="163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Super-AMOLED 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Ekranlar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1445" name="Picture 2" descr="LCD subpixel matrix phot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0" y="1349152"/>
            <a:ext cx="12954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6" name="Picture 4" descr="Samsung AMOLED Pentile sub-pixel Matrix phot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813" y="5218113"/>
            <a:ext cx="1692275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1447" name="Straight Connector 4"/>
          <p:cNvCxnSpPr>
            <a:cxnSpLocks noChangeShapeType="1"/>
          </p:cNvCxnSpPr>
          <p:nvPr/>
        </p:nvCxnSpPr>
        <p:spPr bwMode="auto">
          <a:xfrm flipV="1">
            <a:off x="7210425" y="1239615"/>
            <a:ext cx="1493838" cy="1481138"/>
          </a:xfrm>
          <a:prstGeom prst="line">
            <a:avLst/>
          </a:prstGeom>
          <a:noFill/>
          <a:ln w="38100" algn="ctr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448" name="Straight Connector 8"/>
          <p:cNvCxnSpPr>
            <a:cxnSpLocks noChangeShapeType="1"/>
          </p:cNvCxnSpPr>
          <p:nvPr/>
        </p:nvCxnSpPr>
        <p:spPr bwMode="auto">
          <a:xfrm flipH="1" flipV="1">
            <a:off x="7135813" y="1239615"/>
            <a:ext cx="1568450" cy="1438275"/>
          </a:xfrm>
          <a:prstGeom prst="line">
            <a:avLst/>
          </a:prstGeom>
          <a:noFill/>
          <a:ln w="38100" algn="ctr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6543675" cy="4937760"/>
          </a:xfrm>
        </p:spPr>
        <p:txBody>
          <a:bodyPr>
            <a:normAutofit fontScale="92500"/>
          </a:bodyPr>
          <a:lstStyle/>
          <a:p>
            <a:r>
              <a:rPr lang="tr-TR" dirty="0"/>
              <a:t>Samsung'un Super-AMOLED ekranlar, entegre dokunmatik fonksiyonu olan AMOLED ekranlardır. </a:t>
            </a:r>
          </a:p>
          <a:p>
            <a:pPr lvl="1"/>
            <a:r>
              <a:rPr lang="tr-TR" dirty="0"/>
              <a:t>Samsung AMOLED ekran üzerine dokunmatik sensörler (hücre üstü) yerleştirip kullanıma açtı. </a:t>
            </a:r>
          </a:p>
          <a:p>
            <a:pPr lvl="1"/>
            <a:r>
              <a:rPr lang="tr-TR" dirty="0"/>
              <a:t>Dokunmatik sensörün kalınlığının sadece 0.001 mm olması bu ekranın güneş ışığı altında daha iyi görüntü vermesini sağlamaktadır.</a:t>
            </a:r>
          </a:p>
          <a:p>
            <a:pPr lvl="2"/>
            <a:r>
              <a:rPr lang="tr-TR" dirty="0"/>
              <a:t>Samsung’un iddası %20 daha iyi. </a:t>
            </a:r>
          </a:p>
          <a:p>
            <a:pPr lvl="1"/>
            <a:r>
              <a:rPr lang="tr-TR" dirty="0"/>
              <a:t>Süper AMOLED’ler AMOLED’lerden daha iyi kullanım ömrüne sahiptir ve dokunmatik ekran çok daha duyarlıdır.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19589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3"/>
          <p:cNvSpPr txBox="1">
            <a:spLocks noChangeArrowheads="1"/>
          </p:cNvSpPr>
          <p:nvPr/>
        </p:nvSpPr>
        <p:spPr bwMode="auto">
          <a:xfrm>
            <a:off x="4649788" y="6181725"/>
            <a:ext cx="39773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IE" altLang="tr-TR" sz="1400" b="1" dirty="0">
                <a:latin typeface="Tahoma" pitchFamily="34" charset="0"/>
              </a:rPr>
              <a:t>“SketchPad” : İlk etkileşimli grafik(1961)</a:t>
            </a:r>
          </a:p>
        </p:txBody>
      </p:sp>
      <p:pic>
        <p:nvPicPr>
          <p:cNvPr id="7171" name="Picture 6" descr="SUTHERLA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952505"/>
            <a:ext cx="4457944" cy="3146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7" descr="DA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87" y="1296207"/>
            <a:ext cx="4115289" cy="3356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Text Box 9"/>
          <p:cNvSpPr txBox="1">
            <a:spLocks noChangeArrowheads="1"/>
          </p:cNvSpPr>
          <p:nvPr/>
        </p:nvSpPr>
        <p:spPr bwMode="auto">
          <a:xfrm>
            <a:off x="755576" y="4777407"/>
            <a:ext cx="310373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tr-TR" altLang="tr-TR" sz="1400" b="1" dirty="0">
                <a:latin typeface="Tahoma" pitchFamily="34" charset="0"/>
              </a:rPr>
              <a:t>İ</a:t>
            </a:r>
            <a:r>
              <a:rPr lang="en-IE" altLang="tr-TR" sz="1400" b="1" dirty="0">
                <a:latin typeface="Tahoma" pitchFamily="34" charset="0"/>
              </a:rPr>
              <a:t>lk CAD uygulaması (IBM 1959).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57200" y="228600"/>
            <a:ext cx="7569200" cy="1219200"/>
          </a:xfrm>
          <a:prstGeom prst="rect">
            <a:avLst/>
          </a:prstGeom>
        </p:spPr>
        <p:txBody>
          <a:bodyPr anchor="ctr" anchorCtr="0"/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/>
              <a:t>Grafiğin Tarihinden Görüntüler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6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178718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tr-TR" dirty="0"/>
              <a:t>Duvar Tipi Ekranlar</a:t>
            </a:r>
            <a:endParaRPr lang="en-US" altLang="tr-TR" dirty="0"/>
          </a:p>
        </p:txBody>
      </p:sp>
      <p:pic>
        <p:nvPicPr>
          <p:cNvPr id="62469" name="Picture 6" descr="back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908720"/>
            <a:ext cx="4765402" cy="3571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Picture 5" descr="w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904128"/>
            <a:ext cx="4643161" cy="3727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60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11392569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tr-TR" dirty="0"/>
              <a:t>Dokunmatik Ekranlar</a:t>
            </a:r>
            <a:endParaRPr lang="en-US" altLang="tr-TR" dirty="0"/>
          </a:p>
        </p:txBody>
      </p:sp>
      <p:pic>
        <p:nvPicPr>
          <p:cNvPr id="63491" name="Picture 4" descr="surfacetouchsensitivebigscreeni-15117surface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27" y="1135655"/>
            <a:ext cx="7350273" cy="5431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172400" y="6356350"/>
            <a:ext cx="542128" cy="349250"/>
          </a:xfrm>
        </p:spPr>
        <p:txBody>
          <a:bodyPr/>
          <a:lstStyle/>
          <a:p>
            <a:fld id="{E6FEED06-A45B-49F7-A4E7-E4A0A60926E4}" type="slidenum">
              <a:rPr lang="tr-TR" smtClean="0"/>
              <a:t>61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022255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tr-TR" dirty="0"/>
              <a:t>Elleri Serbest Bırakan Uygulamalar</a:t>
            </a:r>
            <a:endParaRPr lang="en-US" altLang="tr-TR" dirty="0"/>
          </a:p>
        </p:txBody>
      </p:sp>
      <p:sp>
        <p:nvSpPr>
          <p:cNvPr id="64516" name="Text Box 9"/>
          <p:cNvSpPr txBox="1">
            <a:spLocks noChangeArrowheads="1"/>
          </p:cNvSpPr>
          <p:nvPr/>
        </p:nvSpPr>
        <p:spPr bwMode="auto">
          <a:xfrm>
            <a:off x="4906963" y="6016625"/>
            <a:ext cx="39576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tr-TR" altLang="tr-TR" i="1" dirty="0"/>
              <a:t>Hands-free link : </a:t>
            </a:r>
            <a:r>
              <a:rPr lang="tr-TR" altLang="tr-TR" i="1" dirty="0">
                <a:hlinkClick r:id="rId2"/>
              </a:rPr>
              <a:t>Leap-Motion</a:t>
            </a:r>
            <a:endParaRPr lang="en-US" altLang="tr-TR" i="1" dirty="0"/>
          </a:p>
        </p:txBody>
      </p:sp>
      <p:pic>
        <p:nvPicPr>
          <p:cNvPr id="645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5" y="1643063"/>
            <a:ext cx="7258050" cy="440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62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8307542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4962525" y="304800"/>
            <a:ext cx="3887788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tr-TR" altLang="tr-TR" sz="3300" dirty="0"/>
              <a:t>Sanal Gerçeklik Odaları</a:t>
            </a:r>
            <a:endParaRPr lang="en-US" altLang="tr-TR" sz="3300" dirty="0"/>
          </a:p>
        </p:txBody>
      </p:sp>
      <p:pic>
        <p:nvPicPr>
          <p:cNvPr id="65539" name="Picture 5" descr="Iowa State C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217488"/>
            <a:ext cx="4260850" cy="636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0" name="Text Box 7"/>
          <p:cNvSpPr txBox="1">
            <a:spLocks noChangeArrowheads="1"/>
          </p:cNvSpPr>
          <p:nvPr/>
        </p:nvSpPr>
        <p:spPr bwMode="auto">
          <a:xfrm>
            <a:off x="5232400" y="1676400"/>
            <a:ext cx="1203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tr-TR" altLang="tr-TR" i="1" dirty="0">
                <a:latin typeface="Arial" charset="0"/>
                <a:hlinkClick r:id="rId3"/>
              </a:rPr>
              <a:t>LNvidia</a:t>
            </a:r>
            <a:endParaRPr lang="en-US" altLang="tr-TR" i="1" dirty="0">
              <a:latin typeface="Arial" charset="0"/>
            </a:endParaRPr>
          </a:p>
        </p:txBody>
      </p:sp>
      <p:pic>
        <p:nvPicPr>
          <p:cNvPr id="65542" name="Picture 13" descr="&quot;The Iowa State University &quot;C6&quot; image generator, engineered by Mechdyne, incorporates 96 NVIDIA Quadro professional GPUs in an HP computer cluster.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3740150"/>
            <a:ext cx="4187825" cy="278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66278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tr-TR" dirty="0"/>
              <a:t>3 Boyutlu Ekranlar</a:t>
            </a:r>
            <a:endParaRPr lang="en-US" dirty="0"/>
          </a:p>
        </p:txBody>
      </p:sp>
      <p:pic>
        <p:nvPicPr>
          <p:cNvPr id="66564" name="Picture 7" descr="l_3d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14538" y="1762125"/>
            <a:ext cx="6784975" cy="4779963"/>
          </a:xfrm>
          <a:effectLst>
            <a:outerShdw dist="45791" dir="2021404" algn="ctr" rotWithShape="0">
              <a:srgbClr val="808080"/>
            </a:outerShdw>
          </a:effectLst>
        </p:spPr>
      </p:pic>
      <p:pic>
        <p:nvPicPr>
          <p:cNvPr id="66565" name="Picture 7" descr="http://images.hepsiburada.net/assets/EE/200/EE_86643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8" y="3251200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6506826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tr-TR" dirty="0"/>
              <a:t>Video </a:t>
            </a:r>
            <a:r>
              <a:rPr lang="tr-TR" altLang="tr-TR" dirty="0"/>
              <a:t>Kontrol Ünitesi</a:t>
            </a:r>
            <a:endParaRPr lang="en-US" altLang="tr-TR" dirty="0"/>
          </a:p>
        </p:txBody>
      </p:sp>
      <p:sp>
        <p:nvSpPr>
          <p:cNvPr id="2242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612900"/>
            <a:ext cx="4214813" cy="4913313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tr-TR" sz="2700" dirty="0"/>
              <a:t> </a:t>
            </a:r>
            <a:r>
              <a:rPr lang="en-US" sz="2700" dirty="0"/>
              <a:t>Gra</a:t>
            </a:r>
            <a:r>
              <a:rPr lang="tr-TR" sz="2700" dirty="0"/>
              <a:t>f</a:t>
            </a:r>
            <a:r>
              <a:rPr lang="en-US" sz="2700" dirty="0"/>
              <a:t>i</a:t>
            </a:r>
            <a:r>
              <a:rPr lang="tr-TR" sz="2700" dirty="0"/>
              <a:t>k</a:t>
            </a:r>
            <a:r>
              <a:rPr lang="en-US" sz="2700" dirty="0"/>
              <a:t> </a:t>
            </a:r>
            <a:r>
              <a:rPr lang="tr-TR" sz="2700" dirty="0"/>
              <a:t>Donanımı</a:t>
            </a:r>
            <a:endParaRPr lang="en-US" sz="2700" dirty="0"/>
          </a:p>
          <a:p>
            <a:pPr lvl="1" eaLnBrk="1" hangingPunct="1">
              <a:defRPr/>
            </a:pPr>
            <a:r>
              <a:rPr lang="tr-TR" sz="2200" dirty="0"/>
              <a:t>1980’lerde 640KB bellekle,</a:t>
            </a:r>
          </a:p>
          <a:p>
            <a:pPr lvl="1" eaLnBrk="1" hangingPunct="1">
              <a:defRPr/>
            </a:pPr>
            <a:r>
              <a:rPr lang="tr-TR" sz="2200" dirty="0"/>
              <a:t>Çerçeve tampon belleği</a:t>
            </a:r>
            <a:br>
              <a:rPr lang="tr-TR" sz="2200" dirty="0"/>
            </a:br>
            <a:r>
              <a:rPr lang="tr-TR" sz="2200" dirty="0"/>
              <a:t>(f</a:t>
            </a:r>
            <a:r>
              <a:rPr lang="en-US" sz="2200" dirty="0"/>
              <a:t>rame buffer</a:t>
            </a:r>
            <a:r>
              <a:rPr lang="tr-TR" sz="2200" dirty="0"/>
              <a:t>)</a:t>
            </a:r>
            <a:r>
              <a:rPr lang="en-US" sz="2200" dirty="0"/>
              <a:t> </a:t>
            </a:r>
            <a:r>
              <a:rPr lang="tr-TR" sz="2200" dirty="0"/>
              <a:t>ana bellekte</a:t>
            </a:r>
            <a:br>
              <a:rPr lang="tr-TR" sz="2200" dirty="0"/>
            </a:br>
            <a:r>
              <a:rPr lang="tr-TR" sz="2200" dirty="0"/>
              <a:t>bir yerlerdeydi.</a:t>
            </a:r>
            <a:endParaRPr lang="en-US" sz="2200" dirty="0"/>
          </a:p>
        </p:txBody>
      </p:sp>
      <p:sp>
        <p:nvSpPr>
          <p:cNvPr id="68612" name="Text Box 4"/>
          <p:cNvSpPr txBox="1">
            <a:spLocks noChangeArrowheads="1"/>
          </p:cNvSpPr>
          <p:nvPr/>
        </p:nvSpPr>
        <p:spPr bwMode="auto">
          <a:xfrm>
            <a:off x="3014663" y="5930900"/>
            <a:ext cx="2994025" cy="4699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tr-TR" dirty="0">
                <a:latin typeface="Arial" charset="0"/>
              </a:rPr>
              <a:t>S</a:t>
            </a:r>
            <a:r>
              <a:rPr lang="tr-TR" altLang="tr-TR" dirty="0">
                <a:latin typeface="Arial" charset="0"/>
              </a:rPr>
              <a:t>i</a:t>
            </a:r>
            <a:r>
              <a:rPr lang="en-US" altLang="tr-TR" dirty="0">
                <a:latin typeface="Arial" charset="0"/>
              </a:rPr>
              <a:t>stem </a:t>
            </a:r>
            <a:r>
              <a:rPr lang="tr-TR" altLang="tr-TR" dirty="0">
                <a:latin typeface="Arial" charset="0"/>
              </a:rPr>
              <a:t>Veri Hattı</a:t>
            </a:r>
            <a:endParaRPr lang="en-US" altLang="tr-TR" dirty="0">
              <a:latin typeface="Arial" charset="0"/>
            </a:endParaRPr>
          </a:p>
        </p:txBody>
      </p:sp>
      <p:sp>
        <p:nvSpPr>
          <p:cNvPr id="68613" name="Text Box 5"/>
          <p:cNvSpPr txBox="1">
            <a:spLocks noChangeArrowheads="1"/>
          </p:cNvSpPr>
          <p:nvPr/>
        </p:nvSpPr>
        <p:spPr bwMode="auto">
          <a:xfrm>
            <a:off x="2608263" y="4330700"/>
            <a:ext cx="1150937" cy="714375"/>
          </a:xfrm>
          <a:prstGeom prst="rect">
            <a:avLst/>
          </a:prstGeom>
          <a:solidFill>
            <a:srgbClr val="00B0F0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tr-TR" sz="2000" dirty="0">
                <a:latin typeface="Arial" charset="0"/>
              </a:rPr>
              <a:t>CPU</a:t>
            </a:r>
            <a:br>
              <a:rPr lang="en-US" altLang="tr-TR" sz="2000" dirty="0">
                <a:latin typeface="Arial" charset="0"/>
              </a:rPr>
            </a:br>
            <a:endParaRPr lang="en-US" altLang="tr-TR" sz="2000" dirty="0">
              <a:latin typeface="Arial" charset="0"/>
            </a:endParaRPr>
          </a:p>
        </p:txBody>
      </p:sp>
      <p:sp>
        <p:nvSpPr>
          <p:cNvPr id="68614" name="Text Box 6"/>
          <p:cNvSpPr txBox="1">
            <a:spLocks noChangeArrowheads="1"/>
          </p:cNvSpPr>
          <p:nvPr/>
        </p:nvSpPr>
        <p:spPr bwMode="auto">
          <a:xfrm>
            <a:off x="5249863" y="4330700"/>
            <a:ext cx="1354137" cy="830997"/>
          </a:xfrm>
          <a:prstGeom prst="rect">
            <a:avLst/>
          </a:prstGeom>
          <a:solidFill>
            <a:srgbClr val="00B0F0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tr-TR" sz="1600" dirty="0">
                <a:latin typeface="Arial" charset="0"/>
              </a:rPr>
              <a:t>Video </a:t>
            </a:r>
            <a:r>
              <a:rPr lang="tr-TR" altLang="tr-TR" sz="1600" dirty="0">
                <a:latin typeface="Arial" charset="0"/>
              </a:rPr>
              <a:t>K</a:t>
            </a:r>
            <a:r>
              <a:rPr lang="en-US" altLang="tr-TR" sz="1600" dirty="0">
                <a:latin typeface="Arial" charset="0"/>
              </a:rPr>
              <a:t>ontrol</a:t>
            </a:r>
            <a:br>
              <a:rPr lang="tr-TR" altLang="tr-TR" sz="1600" dirty="0">
                <a:latin typeface="Arial" charset="0"/>
              </a:rPr>
            </a:br>
            <a:r>
              <a:rPr lang="tr-TR" altLang="tr-TR" sz="1600" dirty="0">
                <a:latin typeface="Arial" charset="0"/>
              </a:rPr>
              <a:t>Ünitesi</a:t>
            </a:r>
            <a:endParaRPr lang="en-US" altLang="tr-TR" sz="1600" dirty="0">
              <a:latin typeface="Arial" charset="0"/>
            </a:endParaRPr>
          </a:p>
        </p:txBody>
      </p:sp>
      <p:sp>
        <p:nvSpPr>
          <p:cNvPr id="68615" name="Text Box 7"/>
          <p:cNvSpPr txBox="1">
            <a:spLocks noChangeArrowheads="1"/>
          </p:cNvSpPr>
          <p:nvPr/>
        </p:nvSpPr>
        <p:spPr bwMode="auto">
          <a:xfrm>
            <a:off x="3894138" y="4330700"/>
            <a:ext cx="1219200" cy="707886"/>
          </a:xfrm>
          <a:prstGeom prst="rect">
            <a:avLst/>
          </a:prstGeom>
          <a:solidFill>
            <a:srgbClr val="00B0F0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tr-TR" sz="2000" dirty="0">
                <a:latin typeface="Arial" charset="0"/>
              </a:rPr>
              <a:t>S</a:t>
            </a:r>
            <a:r>
              <a:rPr lang="tr-TR" altLang="tr-TR" sz="2000" dirty="0">
                <a:latin typeface="Arial" charset="0"/>
              </a:rPr>
              <a:t>i</a:t>
            </a:r>
            <a:r>
              <a:rPr lang="en-US" altLang="tr-TR" sz="2000" dirty="0">
                <a:latin typeface="Arial" charset="0"/>
              </a:rPr>
              <a:t>stem </a:t>
            </a:r>
            <a:r>
              <a:rPr lang="tr-TR" altLang="tr-TR" sz="2000" dirty="0">
                <a:latin typeface="Arial" charset="0"/>
              </a:rPr>
              <a:t>Belleği</a:t>
            </a:r>
            <a:endParaRPr lang="en-US" altLang="tr-TR" sz="2000" dirty="0">
              <a:latin typeface="Arial" charset="0"/>
            </a:endParaRPr>
          </a:p>
        </p:txBody>
      </p:sp>
      <p:sp>
        <p:nvSpPr>
          <p:cNvPr id="68616" name="Line 8"/>
          <p:cNvSpPr>
            <a:spLocks noChangeShapeType="1"/>
          </p:cNvSpPr>
          <p:nvPr/>
        </p:nvSpPr>
        <p:spPr bwMode="auto">
          <a:xfrm>
            <a:off x="3421063" y="5168900"/>
            <a:ext cx="0" cy="762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 dirty="0"/>
          </a:p>
        </p:txBody>
      </p:sp>
      <p:sp>
        <p:nvSpPr>
          <p:cNvPr id="68617" name="Line 9"/>
          <p:cNvSpPr>
            <a:spLocks noChangeShapeType="1"/>
          </p:cNvSpPr>
          <p:nvPr/>
        </p:nvSpPr>
        <p:spPr bwMode="auto">
          <a:xfrm>
            <a:off x="4503738" y="5168900"/>
            <a:ext cx="0" cy="762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 dirty="0"/>
          </a:p>
        </p:txBody>
      </p:sp>
      <p:sp>
        <p:nvSpPr>
          <p:cNvPr id="68618" name="Line 10"/>
          <p:cNvSpPr>
            <a:spLocks noChangeShapeType="1"/>
          </p:cNvSpPr>
          <p:nvPr/>
        </p:nvSpPr>
        <p:spPr bwMode="auto">
          <a:xfrm>
            <a:off x="5656263" y="5168900"/>
            <a:ext cx="0" cy="762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 dirty="0"/>
          </a:p>
        </p:txBody>
      </p:sp>
      <p:sp>
        <p:nvSpPr>
          <p:cNvPr id="68619" name="Line 11"/>
          <p:cNvSpPr>
            <a:spLocks noChangeShapeType="1"/>
          </p:cNvSpPr>
          <p:nvPr/>
        </p:nvSpPr>
        <p:spPr bwMode="auto">
          <a:xfrm flipH="1">
            <a:off x="6604000" y="4711700"/>
            <a:ext cx="67786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 dirty="0"/>
          </a:p>
        </p:txBody>
      </p:sp>
      <p:sp useBgFill="1">
        <p:nvSpPr>
          <p:cNvPr id="68620" name="AutoShape 12"/>
          <p:cNvSpPr>
            <a:spLocks noChangeArrowheads="1"/>
          </p:cNvSpPr>
          <p:nvPr/>
        </p:nvSpPr>
        <p:spPr bwMode="auto">
          <a:xfrm>
            <a:off x="7281863" y="4025900"/>
            <a:ext cx="1557337" cy="1295400"/>
          </a:xfrm>
          <a:prstGeom prst="roundRect">
            <a:avLst>
              <a:gd name="adj" fmla="val 16667"/>
            </a:avLst>
          </a:prstGeom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tr-TR" altLang="tr-TR" dirty="0"/>
          </a:p>
        </p:txBody>
      </p:sp>
      <p:sp>
        <p:nvSpPr>
          <p:cNvPr id="68621" name="Text Box 13"/>
          <p:cNvSpPr txBox="1">
            <a:spLocks noChangeArrowheads="1"/>
          </p:cNvSpPr>
          <p:nvPr/>
        </p:nvSpPr>
        <p:spPr bwMode="auto">
          <a:xfrm>
            <a:off x="7551738" y="4406900"/>
            <a:ext cx="12121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tr-TR" dirty="0">
                <a:latin typeface="Arial" charset="0"/>
              </a:rPr>
              <a:t>Monit</a:t>
            </a:r>
            <a:r>
              <a:rPr lang="tr-TR" altLang="tr-TR" dirty="0">
                <a:latin typeface="Arial" charset="0"/>
              </a:rPr>
              <a:t>ö</a:t>
            </a:r>
            <a:r>
              <a:rPr lang="en-US" altLang="tr-TR" dirty="0">
                <a:latin typeface="Arial" charset="0"/>
              </a:rPr>
              <a:t>r</a:t>
            </a:r>
          </a:p>
        </p:txBody>
      </p:sp>
      <p:sp>
        <p:nvSpPr>
          <p:cNvPr id="68622" name="Text Box 14"/>
          <p:cNvSpPr txBox="1">
            <a:spLocks noChangeArrowheads="1"/>
          </p:cNvSpPr>
          <p:nvPr/>
        </p:nvSpPr>
        <p:spPr bwMode="auto">
          <a:xfrm>
            <a:off x="6129337" y="2501900"/>
            <a:ext cx="19311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tr-TR" dirty="0">
                <a:latin typeface="Arial" charset="0"/>
              </a:rPr>
              <a:t>Frame buffer</a:t>
            </a:r>
          </a:p>
        </p:txBody>
      </p:sp>
      <p:grpSp>
        <p:nvGrpSpPr>
          <p:cNvPr id="68623" name="Group 15"/>
          <p:cNvGrpSpPr>
            <a:grpSpLocks/>
          </p:cNvGrpSpPr>
          <p:nvPr/>
        </p:nvGrpSpPr>
        <p:grpSpPr bwMode="auto">
          <a:xfrm>
            <a:off x="3962400" y="1892300"/>
            <a:ext cx="2032000" cy="1676400"/>
            <a:chOff x="2280" y="3024"/>
            <a:chExt cx="1440" cy="1056"/>
          </a:xfrm>
        </p:grpSpPr>
        <p:grpSp>
          <p:nvGrpSpPr>
            <p:cNvPr id="68626" name="Group 16"/>
            <p:cNvGrpSpPr>
              <a:grpSpLocks/>
            </p:cNvGrpSpPr>
            <p:nvPr/>
          </p:nvGrpSpPr>
          <p:grpSpPr bwMode="auto">
            <a:xfrm>
              <a:off x="2280" y="3024"/>
              <a:ext cx="1440" cy="1056"/>
              <a:chOff x="1416" y="3024"/>
              <a:chExt cx="1440" cy="1056"/>
            </a:xfrm>
          </p:grpSpPr>
          <p:sp>
            <p:nvSpPr>
              <p:cNvPr id="68641" name="AutoShape 17"/>
              <p:cNvSpPr>
                <a:spLocks noChangeArrowheads="1"/>
              </p:cNvSpPr>
              <p:nvPr/>
            </p:nvSpPr>
            <p:spPr bwMode="auto">
              <a:xfrm>
                <a:off x="1416" y="3024"/>
                <a:ext cx="1440" cy="1056"/>
              </a:xfrm>
              <a:prstGeom prst="roundRect">
                <a:avLst>
                  <a:gd name="adj" fmla="val 16667"/>
                </a:avLst>
              </a:prstGeom>
              <a:pattFill prst="lgGrid">
                <a:fgClr>
                  <a:schemeClr val="accent1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tr-TR" altLang="tr-TR" dirty="0"/>
              </a:p>
            </p:txBody>
          </p:sp>
          <p:sp>
            <p:nvSpPr>
              <p:cNvPr id="68642" name="Line 18"/>
              <p:cNvSpPr>
                <a:spLocks noChangeShapeType="1"/>
              </p:cNvSpPr>
              <p:nvPr/>
            </p:nvSpPr>
            <p:spPr bwMode="auto">
              <a:xfrm>
                <a:off x="1656" y="3264"/>
                <a:ext cx="864" cy="5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tr-TR" dirty="0"/>
              </a:p>
            </p:txBody>
          </p:sp>
        </p:grpSp>
        <p:sp>
          <p:nvSpPr>
            <p:cNvPr id="68627" name="Rectangle 19"/>
            <p:cNvSpPr>
              <a:spLocks noChangeArrowheads="1"/>
            </p:cNvSpPr>
            <p:nvPr/>
          </p:nvSpPr>
          <p:spPr bwMode="auto">
            <a:xfrm>
              <a:off x="2544" y="3248"/>
              <a:ext cx="48" cy="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tr-TR" altLang="tr-TR" dirty="0"/>
            </a:p>
          </p:txBody>
        </p:sp>
        <p:sp>
          <p:nvSpPr>
            <p:cNvPr id="68628" name="Rectangle 20"/>
            <p:cNvSpPr>
              <a:spLocks noChangeArrowheads="1"/>
            </p:cNvSpPr>
            <p:nvPr/>
          </p:nvSpPr>
          <p:spPr bwMode="auto">
            <a:xfrm>
              <a:off x="2472" y="3248"/>
              <a:ext cx="48" cy="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tr-TR" altLang="tr-TR" dirty="0"/>
            </a:p>
          </p:txBody>
        </p:sp>
        <p:sp>
          <p:nvSpPr>
            <p:cNvPr id="68629" name="Rectangle 21"/>
            <p:cNvSpPr>
              <a:spLocks noChangeArrowheads="1"/>
            </p:cNvSpPr>
            <p:nvPr/>
          </p:nvSpPr>
          <p:spPr bwMode="auto">
            <a:xfrm>
              <a:off x="2608" y="3312"/>
              <a:ext cx="48" cy="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tr-TR" altLang="tr-TR" dirty="0"/>
            </a:p>
          </p:txBody>
        </p:sp>
        <p:sp>
          <p:nvSpPr>
            <p:cNvPr id="68630" name="Rectangle 22"/>
            <p:cNvSpPr>
              <a:spLocks noChangeArrowheads="1"/>
            </p:cNvSpPr>
            <p:nvPr/>
          </p:nvSpPr>
          <p:spPr bwMode="auto">
            <a:xfrm>
              <a:off x="2672" y="3376"/>
              <a:ext cx="48" cy="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tr-TR" altLang="tr-TR" dirty="0"/>
            </a:p>
          </p:txBody>
        </p:sp>
        <p:sp>
          <p:nvSpPr>
            <p:cNvPr id="68631" name="Rectangle 23"/>
            <p:cNvSpPr>
              <a:spLocks noChangeArrowheads="1"/>
            </p:cNvSpPr>
            <p:nvPr/>
          </p:nvSpPr>
          <p:spPr bwMode="auto">
            <a:xfrm>
              <a:off x="2744" y="3384"/>
              <a:ext cx="48" cy="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tr-TR" altLang="tr-TR" dirty="0"/>
            </a:p>
          </p:txBody>
        </p:sp>
        <p:sp>
          <p:nvSpPr>
            <p:cNvPr id="68632" name="Rectangle 24"/>
            <p:cNvSpPr>
              <a:spLocks noChangeArrowheads="1"/>
            </p:cNvSpPr>
            <p:nvPr/>
          </p:nvSpPr>
          <p:spPr bwMode="auto">
            <a:xfrm>
              <a:off x="2808" y="3448"/>
              <a:ext cx="48" cy="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tr-TR" altLang="tr-TR" dirty="0"/>
            </a:p>
          </p:txBody>
        </p:sp>
        <p:sp>
          <p:nvSpPr>
            <p:cNvPr id="68633" name="Rectangle 25"/>
            <p:cNvSpPr>
              <a:spLocks noChangeArrowheads="1"/>
            </p:cNvSpPr>
            <p:nvPr/>
          </p:nvSpPr>
          <p:spPr bwMode="auto">
            <a:xfrm>
              <a:off x="2864" y="3512"/>
              <a:ext cx="48" cy="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tr-TR" altLang="tr-TR" dirty="0"/>
            </a:p>
          </p:txBody>
        </p:sp>
        <p:sp>
          <p:nvSpPr>
            <p:cNvPr id="68634" name="Rectangle 26"/>
            <p:cNvSpPr>
              <a:spLocks noChangeArrowheads="1"/>
            </p:cNvSpPr>
            <p:nvPr/>
          </p:nvSpPr>
          <p:spPr bwMode="auto">
            <a:xfrm>
              <a:off x="2936" y="3512"/>
              <a:ext cx="48" cy="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tr-TR" altLang="tr-TR" dirty="0"/>
            </a:p>
          </p:txBody>
        </p:sp>
        <p:sp>
          <p:nvSpPr>
            <p:cNvPr id="68635" name="Rectangle 27"/>
            <p:cNvSpPr>
              <a:spLocks noChangeArrowheads="1"/>
            </p:cNvSpPr>
            <p:nvPr/>
          </p:nvSpPr>
          <p:spPr bwMode="auto">
            <a:xfrm>
              <a:off x="3000" y="3576"/>
              <a:ext cx="48" cy="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tr-TR" altLang="tr-TR" dirty="0"/>
            </a:p>
          </p:txBody>
        </p:sp>
        <p:sp>
          <p:nvSpPr>
            <p:cNvPr id="68636" name="Rectangle 28"/>
            <p:cNvSpPr>
              <a:spLocks noChangeArrowheads="1"/>
            </p:cNvSpPr>
            <p:nvPr/>
          </p:nvSpPr>
          <p:spPr bwMode="auto">
            <a:xfrm>
              <a:off x="3072" y="3584"/>
              <a:ext cx="48" cy="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tr-TR" altLang="tr-TR" dirty="0"/>
            </a:p>
          </p:txBody>
        </p:sp>
        <p:sp>
          <p:nvSpPr>
            <p:cNvPr id="68637" name="Rectangle 29"/>
            <p:cNvSpPr>
              <a:spLocks noChangeArrowheads="1"/>
            </p:cNvSpPr>
            <p:nvPr/>
          </p:nvSpPr>
          <p:spPr bwMode="auto">
            <a:xfrm>
              <a:off x="3128" y="3640"/>
              <a:ext cx="48" cy="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tr-TR" altLang="tr-TR" dirty="0"/>
            </a:p>
          </p:txBody>
        </p:sp>
        <p:sp>
          <p:nvSpPr>
            <p:cNvPr id="68638" name="Rectangle 30"/>
            <p:cNvSpPr>
              <a:spLocks noChangeArrowheads="1"/>
            </p:cNvSpPr>
            <p:nvPr/>
          </p:nvSpPr>
          <p:spPr bwMode="auto">
            <a:xfrm>
              <a:off x="3192" y="3648"/>
              <a:ext cx="48" cy="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tr-TR" altLang="tr-TR" dirty="0"/>
            </a:p>
          </p:txBody>
        </p:sp>
        <p:sp>
          <p:nvSpPr>
            <p:cNvPr id="68639" name="Rectangle 31"/>
            <p:cNvSpPr>
              <a:spLocks noChangeArrowheads="1"/>
            </p:cNvSpPr>
            <p:nvPr/>
          </p:nvSpPr>
          <p:spPr bwMode="auto">
            <a:xfrm>
              <a:off x="3264" y="3712"/>
              <a:ext cx="48" cy="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tr-TR" altLang="tr-TR" dirty="0"/>
            </a:p>
          </p:txBody>
        </p:sp>
        <p:sp>
          <p:nvSpPr>
            <p:cNvPr id="68640" name="Rectangle 32"/>
            <p:cNvSpPr>
              <a:spLocks noChangeArrowheads="1"/>
            </p:cNvSpPr>
            <p:nvPr/>
          </p:nvSpPr>
          <p:spPr bwMode="auto">
            <a:xfrm>
              <a:off x="3328" y="3776"/>
              <a:ext cx="48" cy="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tr-TR" altLang="tr-TR" dirty="0"/>
            </a:p>
          </p:txBody>
        </p:sp>
      </p:grpSp>
      <p:sp>
        <p:nvSpPr>
          <p:cNvPr id="68624" name="Line 33"/>
          <p:cNvSpPr>
            <a:spLocks noChangeShapeType="1"/>
          </p:cNvSpPr>
          <p:nvPr/>
        </p:nvSpPr>
        <p:spPr bwMode="auto">
          <a:xfrm flipV="1">
            <a:off x="4640263" y="3581400"/>
            <a:ext cx="1150937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 dirty="0"/>
          </a:p>
        </p:txBody>
      </p:sp>
      <p:sp>
        <p:nvSpPr>
          <p:cNvPr id="68625" name="Line 34"/>
          <p:cNvSpPr>
            <a:spLocks noChangeShapeType="1"/>
          </p:cNvSpPr>
          <p:nvPr/>
        </p:nvSpPr>
        <p:spPr bwMode="auto">
          <a:xfrm flipH="1" flipV="1">
            <a:off x="3962400" y="3416300"/>
            <a:ext cx="406400" cy="927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 dirty="0"/>
          </a:p>
        </p:txBody>
      </p:sp>
      <p:sp>
        <p:nvSpPr>
          <p:cNvPr id="35" name="Slide Number Placeholder 1">
            <a:extLst>
              <a:ext uri="{FF2B5EF4-FFF2-40B4-BE49-F238E27FC236}">
                <a16:creationId xmlns:a16="http://schemas.microsoft.com/office/drawing/2014/main" id="{FF71A387-D064-4C3F-90C4-D35463D0E640}"/>
              </a:ext>
            </a:extLst>
          </p:cNvPr>
          <p:cNvSpPr txBox="1">
            <a:spLocks/>
          </p:cNvSpPr>
          <p:nvPr/>
        </p:nvSpPr>
        <p:spPr>
          <a:xfrm>
            <a:off x="6588224" y="6356350"/>
            <a:ext cx="2126304" cy="365760"/>
          </a:xfrm>
          <a:prstGeom prst="rect">
            <a:avLst/>
          </a:prstGeom>
        </p:spPr>
        <p:txBody>
          <a:bodyPr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6FEED06-A45B-49F7-A4E7-E4A0A60926E4}" type="slidenum">
              <a:rPr lang="tr-TR" sz="1400" smtClean="0"/>
              <a:pPr algn="r"/>
              <a:t>65</a:t>
            </a:fld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27748843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 dirty="0"/>
              <a:t>Video </a:t>
            </a:r>
            <a:r>
              <a:rPr lang="tr-TR" altLang="tr-TR" dirty="0"/>
              <a:t>Kontrol Ünitesi</a:t>
            </a:r>
            <a:endParaRPr lang="en-US" altLang="tr-TR" dirty="0"/>
          </a:p>
        </p:txBody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1845" y="1219200"/>
            <a:ext cx="4260155" cy="4937760"/>
          </a:xfrm>
        </p:spPr>
        <p:txBody>
          <a:bodyPr/>
          <a:lstStyle/>
          <a:p>
            <a:pPr marL="0" indent="0">
              <a:defRPr/>
            </a:pPr>
            <a:r>
              <a:rPr lang="tr-TR" sz="2700" dirty="0"/>
              <a:t> </a:t>
            </a:r>
            <a:r>
              <a:rPr lang="en-US" sz="2700" dirty="0"/>
              <a:t>Gra</a:t>
            </a:r>
            <a:r>
              <a:rPr lang="tr-TR" sz="2700" dirty="0"/>
              <a:t>f</a:t>
            </a:r>
            <a:r>
              <a:rPr lang="en-US" sz="2700" dirty="0"/>
              <a:t>i</a:t>
            </a:r>
            <a:r>
              <a:rPr lang="tr-TR" sz="2700" dirty="0"/>
              <a:t>k</a:t>
            </a:r>
            <a:r>
              <a:rPr lang="en-US" sz="2700" dirty="0"/>
              <a:t> </a:t>
            </a:r>
            <a:r>
              <a:rPr lang="tr-TR" sz="2700" dirty="0"/>
              <a:t>Donanımı</a:t>
            </a:r>
            <a:endParaRPr lang="en-US" sz="2700" dirty="0"/>
          </a:p>
          <a:p>
            <a:pPr lvl="1">
              <a:defRPr/>
            </a:pPr>
            <a:r>
              <a:rPr lang="tr-TR" sz="2200" dirty="0"/>
              <a:t>1990’larda 1MB bellekle,</a:t>
            </a:r>
          </a:p>
          <a:p>
            <a:pPr lvl="1">
              <a:defRPr/>
            </a:pPr>
            <a:r>
              <a:rPr lang="tr-TR" sz="2200" dirty="0"/>
              <a:t>Çerçeve tampon belleği</a:t>
            </a:r>
            <a:br>
              <a:rPr lang="tr-TR" sz="2200" dirty="0"/>
            </a:br>
            <a:r>
              <a:rPr lang="tr-TR" sz="2200" dirty="0"/>
              <a:t>(f</a:t>
            </a:r>
            <a:r>
              <a:rPr lang="en-US" sz="2200" dirty="0"/>
              <a:t>rame buffer</a:t>
            </a:r>
            <a:r>
              <a:rPr lang="tr-TR" sz="2200" dirty="0"/>
              <a:t>)</a:t>
            </a:r>
            <a:r>
              <a:rPr lang="en-US" sz="2200" dirty="0"/>
              <a:t> </a:t>
            </a:r>
            <a:r>
              <a:rPr lang="tr-TR" sz="2200" dirty="0"/>
              <a:t>ana bellekte</a:t>
            </a:r>
            <a:br>
              <a:rPr lang="tr-TR" sz="2200" dirty="0"/>
            </a:br>
            <a:r>
              <a:rPr lang="tr-TR" sz="2200" dirty="0"/>
              <a:t>sabit bir yerdeydi.</a:t>
            </a:r>
            <a:endParaRPr lang="en-US" sz="2200" dirty="0"/>
          </a:p>
        </p:txBody>
      </p:sp>
      <p:sp>
        <p:nvSpPr>
          <p:cNvPr id="69636" name="Text Box 4"/>
          <p:cNvSpPr txBox="1">
            <a:spLocks noChangeArrowheads="1"/>
          </p:cNvSpPr>
          <p:nvPr/>
        </p:nvSpPr>
        <p:spPr bwMode="auto">
          <a:xfrm>
            <a:off x="3014663" y="5930900"/>
            <a:ext cx="2994025" cy="4699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tr-TR" dirty="0">
                <a:latin typeface="Arial" charset="0"/>
              </a:rPr>
              <a:t>S</a:t>
            </a:r>
            <a:r>
              <a:rPr lang="tr-TR" altLang="tr-TR" dirty="0">
                <a:latin typeface="Arial" charset="0"/>
              </a:rPr>
              <a:t>i</a:t>
            </a:r>
            <a:r>
              <a:rPr lang="en-US" altLang="tr-TR" dirty="0">
                <a:latin typeface="Arial" charset="0"/>
              </a:rPr>
              <a:t>stem </a:t>
            </a:r>
            <a:r>
              <a:rPr lang="tr-TR" altLang="tr-TR" dirty="0">
                <a:latin typeface="Arial" charset="0"/>
              </a:rPr>
              <a:t>Veri Hattı</a:t>
            </a:r>
            <a:endParaRPr lang="en-US" altLang="tr-TR" dirty="0">
              <a:latin typeface="Arial" charset="0"/>
            </a:endParaRPr>
          </a:p>
        </p:txBody>
      </p:sp>
      <p:sp>
        <p:nvSpPr>
          <p:cNvPr id="69637" name="Text Box 5"/>
          <p:cNvSpPr txBox="1">
            <a:spLocks noChangeArrowheads="1"/>
          </p:cNvSpPr>
          <p:nvPr/>
        </p:nvSpPr>
        <p:spPr bwMode="auto">
          <a:xfrm>
            <a:off x="1998663" y="4330700"/>
            <a:ext cx="1150937" cy="838200"/>
          </a:xfrm>
          <a:prstGeom prst="rect">
            <a:avLst/>
          </a:prstGeom>
          <a:solidFill>
            <a:srgbClr val="00B0F0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tr-TR" sz="1600" dirty="0">
                <a:latin typeface="Arial" charset="0"/>
              </a:rPr>
              <a:t>CPU</a:t>
            </a:r>
            <a:br>
              <a:rPr lang="en-US" altLang="tr-TR" sz="1600" dirty="0">
                <a:latin typeface="Arial" charset="0"/>
              </a:rPr>
            </a:br>
            <a:endParaRPr lang="en-US" altLang="tr-TR" sz="1600" dirty="0">
              <a:latin typeface="Arial" charset="0"/>
            </a:endParaRPr>
          </a:p>
          <a:p>
            <a:pPr algn="ctr"/>
            <a:endParaRPr lang="en-US" altLang="tr-TR" sz="1600" dirty="0">
              <a:latin typeface="Arial" charset="0"/>
            </a:endParaRPr>
          </a:p>
        </p:txBody>
      </p:sp>
      <p:sp>
        <p:nvSpPr>
          <p:cNvPr id="69638" name="Text Box 6"/>
          <p:cNvSpPr txBox="1">
            <a:spLocks noChangeArrowheads="1"/>
          </p:cNvSpPr>
          <p:nvPr/>
        </p:nvSpPr>
        <p:spPr bwMode="auto">
          <a:xfrm>
            <a:off x="5519738" y="4330700"/>
            <a:ext cx="1084262" cy="830997"/>
          </a:xfrm>
          <a:prstGeom prst="rect">
            <a:avLst/>
          </a:prstGeom>
          <a:solidFill>
            <a:srgbClr val="00B0F0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tr-TR" sz="1600" dirty="0">
                <a:latin typeface="Arial" charset="0"/>
              </a:rPr>
              <a:t>Video </a:t>
            </a:r>
            <a:r>
              <a:rPr lang="tr-TR" altLang="tr-TR" sz="1600" dirty="0">
                <a:latin typeface="Arial" charset="0"/>
              </a:rPr>
              <a:t>K</a:t>
            </a:r>
            <a:r>
              <a:rPr lang="en-US" altLang="tr-TR" sz="1600" dirty="0">
                <a:latin typeface="Arial" charset="0"/>
              </a:rPr>
              <a:t>ontrol</a:t>
            </a:r>
            <a:br>
              <a:rPr lang="tr-TR" altLang="tr-TR" sz="1600" dirty="0">
                <a:latin typeface="Arial" charset="0"/>
              </a:rPr>
            </a:br>
            <a:r>
              <a:rPr lang="tr-TR" altLang="tr-TR" sz="1600" dirty="0">
                <a:latin typeface="Arial" charset="0"/>
              </a:rPr>
              <a:t>Ünitesi</a:t>
            </a:r>
            <a:endParaRPr lang="en-US" altLang="tr-TR" sz="1600" dirty="0">
              <a:latin typeface="Arial" charset="0"/>
            </a:endParaRPr>
          </a:p>
        </p:txBody>
      </p:sp>
      <p:sp>
        <p:nvSpPr>
          <p:cNvPr id="69639" name="Text Box 7"/>
          <p:cNvSpPr txBox="1">
            <a:spLocks noChangeArrowheads="1"/>
          </p:cNvSpPr>
          <p:nvPr/>
        </p:nvSpPr>
        <p:spPr bwMode="auto">
          <a:xfrm>
            <a:off x="3352800" y="4330700"/>
            <a:ext cx="947738" cy="838200"/>
          </a:xfrm>
          <a:prstGeom prst="rect">
            <a:avLst/>
          </a:prstGeom>
          <a:solidFill>
            <a:srgbClr val="00B0F0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tr-TR" sz="1600" dirty="0">
                <a:latin typeface="Arial" charset="0"/>
              </a:rPr>
              <a:t>S</a:t>
            </a:r>
            <a:r>
              <a:rPr lang="tr-TR" altLang="tr-TR" sz="1600" dirty="0">
                <a:latin typeface="Arial" charset="0"/>
              </a:rPr>
              <a:t>i</a:t>
            </a:r>
            <a:r>
              <a:rPr lang="en-US" altLang="tr-TR" sz="1600" dirty="0">
                <a:latin typeface="Arial" charset="0"/>
              </a:rPr>
              <a:t>stem </a:t>
            </a:r>
            <a:r>
              <a:rPr lang="tr-TR" altLang="tr-TR" sz="1600" dirty="0">
                <a:latin typeface="Arial" charset="0"/>
              </a:rPr>
              <a:t>Belleği</a:t>
            </a:r>
            <a:endParaRPr lang="en-US" altLang="tr-TR" sz="1600" dirty="0">
              <a:latin typeface="Arial" charset="0"/>
            </a:endParaRPr>
          </a:p>
          <a:p>
            <a:pPr algn="ctr"/>
            <a:endParaRPr lang="en-US" altLang="tr-TR" sz="1600" dirty="0">
              <a:latin typeface="Arial" charset="0"/>
            </a:endParaRPr>
          </a:p>
        </p:txBody>
      </p:sp>
      <p:sp>
        <p:nvSpPr>
          <p:cNvPr id="69640" name="Line 8"/>
          <p:cNvSpPr>
            <a:spLocks noChangeShapeType="1"/>
          </p:cNvSpPr>
          <p:nvPr/>
        </p:nvSpPr>
        <p:spPr bwMode="auto">
          <a:xfrm>
            <a:off x="3081338" y="5334000"/>
            <a:ext cx="0" cy="5969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 dirty="0"/>
          </a:p>
        </p:txBody>
      </p:sp>
      <p:sp>
        <p:nvSpPr>
          <p:cNvPr id="69641" name="Line 9"/>
          <p:cNvSpPr>
            <a:spLocks noChangeShapeType="1"/>
          </p:cNvSpPr>
          <p:nvPr/>
        </p:nvSpPr>
        <p:spPr bwMode="auto">
          <a:xfrm>
            <a:off x="4300538" y="5257800"/>
            <a:ext cx="0" cy="6731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 dirty="0"/>
          </a:p>
        </p:txBody>
      </p:sp>
      <p:sp>
        <p:nvSpPr>
          <p:cNvPr id="69642" name="Line 10"/>
          <p:cNvSpPr>
            <a:spLocks noChangeShapeType="1"/>
          </p:cNvSpPr>
          <p:nvPr/>
        </p:nvSpPr>
        <p:spPr bwMode="auto">
          <a:xfrm>
            <a:off x="5859463" y="5257800"/>
            <a:ext cx="0" cy="6731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 dirty="0"/>
          </a:p>
        </p:txBody>
      </p:sp>
      <p:sp>
        <p:nvSpPr>
          <p:cNvPr id="69643" name="Line 11"/>
          <p:cNvSpPr>
            <a:spLocks noChangeShapeType="1"/>
          </p:cNvSpPr>
          <p:nvPr/>
        </p:nvSpPr>
        <p:spPr bwMode="auto">
          <a:xfrm flipH="1">
            <a:off x="6604000" y="4711700"/>
            <a:ext cx="67786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 dirty="0"/>
          </a:p>
        </p:txBody>
      </p:sp>
      <p:sp useBgFill="1">
        <p:nvSpPr>
          <p:cNvPr id="69644" name="AutoShape 12"/>
          <p:cNvSpPr>
            <a:spLocks noChangeArrowheads="1"/>
          </p:cNvSpPr>
          <p:nvPr/>
        </p:nvSpPr>
        <p:spPr bwMode="auto">
          <a:xfrm>
            <a:off x="7281863" y="4025900"/>
            <a:ext cx="1557337" cy="1295400"/>
          </a:xfrm>
          <a:prstGeom prst="roundRect">
            <a:avLst>
              <a:gd name="adj" fmla="val 16667"/>
            </a:avLst>
          </a:prstGeom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tr-TR" altLang="tr-TR" dirty="0"/>
          </a:p>
        </p:txBody>
      </p:sp>
      <p:sp>
        <p:nvSpPr>
          <p:cNvPr id="69645" name="Text Box 13"/>
          <p:cNvSpPr txBox="1">
            <a:spLocks noChangeArrowheads="1"/>
          </p:cNvSpPr>
          <p:nvPr/>
        </p:nvSpPr>
        <p:spPr bwMode="auto">
          <a:xfrm>
            <a:off x="7551738" y="4406900"/>
            <a:ext cx="12121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tr-TR" dirty="0">
                <a:latin typeface="Arial" charset="0"/>
              </a:rPr>
              <a:t>Monit</a:t>
            </a:r>
            <a:r>
              <a:rPr lang="tr-TR" altLang="tr-TR" dirty="0">
                <a:latin typeface="Arial" charset="0"/>
              </a:rPr>
              <a:t>ö</a:t>
            </a:r>
            <a:r>
              <a:rPr lang="en-US" altLang="tr-TR" dirty="0">
                <a:latin typeface="Arial" charset="0"/>
              </a:rPr>
              <a:t>r</a:t>
            </a:r>
          </a:p>
        </p:txBody>
      </p:sp>
      <p:grpSp>
        <p:nvGrpSpPr>
          <p:cNvPr id="69646" name="Group 14"/>
          <p:cNvGrpSpPr>
            <a:grpSpLocks/>
          </p:cNvGrpSpPr>
          <p:nvPr/>
        </p:nvGrpSpPr>
        <p:grpSpPr bwMode="auto">
          <a:xfrm>
            <a:off x="4437063" y="1892300"/>
            <a:ext cx="2032000" cy="1676400"/>
            <a:chOff x="2280" y="3024"/>
            <a:chExt cx="1440" cy="1056"/>
          </a:xfrm>
        </p:grpSpPr>
        <p:grpSp>
          <p:nvGrpSpPr>
            <p:cNvPr id="69652" name="Group 15"/>
            <p:cNvGrpSpPr>
              <a:grpSpLocks/>
            </p:cNvGrpSpPr>
            <p:nvPr/>
          </p:nvGrpSpPr>
          <p:grpSpPr bwMode="auto">
            <a:xfrm>
              <a:off x="2280" y="3024"/>
              <a:ext cx="1440" cy="1056"/>
              <a:chOff x="1416" y="3024"/>
              <a:chExt cx="1440" cy="1056"/>
            </a:xfrm>
          </p:grpSpPr>
          <p:sp>
            <p:nvSpPr>
              <p:cNvPr id="69667" name="AutoShape 16"/>
              <p:cNvSpPr>
                <a:spLocks noChangeArrowheads="1"/>
              </p:cNvSpPr>
              <p:nvPr/>
            </p:nvSpPr>
            <p:spPr bwMode="auto">
              <a:xfrm>
                <a:off x="1416" y="3024"/>
                <a:ext cx="1440" cy="1056"/>
              </a:xfrm>
              <a:prstGeom prst="roundRect">
                <a:avLst>
                  <a:gd name="adj" fmla="val 16667"/>
                </a:avLst>
              </a:prstGeom>
              <a:pattFill prst="lgGrid">
                <a:fgClr>
                  <a:schemeClr val="accent1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tr-TR" altLang="tr-TR" dirty="0"/>
              </a:p>
            </p:txBody>
          </p:sp>
          <p:sp>
            <p:nvSpPr>
              <p:cNvPr id="69668" name="Line 17"/>
              <p:cNvSpPr>
                <a:spLocks noChangeShapeType="1"/>
              </p:cNvSpPr>
              <p:nvPr/>
            </p:nvSpPr>
            <p:spPr bwMode="auto">
              <a:xfrm>
                <a:off x="1656" y="3264"/>
                <a:ext cx="864" cy="5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tr-TR" dirty="0"/>
              </a:p>
            </p:txBody>
          </p:sp>
        </p:grpSp>
        <p:sp>
          <p:nvSpPr>
            <p:cNvPr id="69653" name="Rectangle 18"/>
            <p:cNvSpPr>
              <a:spLocks noChangeArrowheads="1"/>
            </p:cNvSpPr>
            <p:nvPr/>
          </p:nvSpPr>
          <p:spPr bwMode="auto">
            <a:xfrm>
              <a:off x="2544" y="3248"/>
              <a:ext cx="48" cy="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tr-TR" altLang="tr-TR" dirty="0"/>
            </a:p>
          </p:txBody>
        </p:sp>
        <p:sp>
          <p:nvSpPr>
            <p:cNvPr id="69654" name="Rectangle 19"/>
            <p:cNvSpPr>
              <a:spLocks noChangeArrowheads="1"/>
            </p:cNvSpPr>
            <p:nvPr/>
          </p:nvSpPr>
          <p:spPr bwMode="auto">
            <a:xfrm>
              <a:off x="2472" y="3248"/>
              <a:ext cx="48" cy="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tr-TR" altLang="tr-TR" dirty="0"/>
            </a:p>
          </p:txBody>
        </p:sp>
        <p:sp>
          <p:nvSpPr>
            <p:cNvPr id="69655" name="Rectangle 20"/>
            <p:cNvSpPr>
              <a:spLocks noChangeArrowheads="1"/>
            </p:cNvSpPr>
            <p:nvPr/>
          </p:nvSpPr>
          <p:spPr bwMode="auto">
            <a:xfrm>
              <a:off x="2608" y="3312"/>
              <a:ext cx="48" cy="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tr-TR" altLang="tr-TR" dirty="0"/>
            </a:p>
          </p:txBody>
        </p:sp>
        <p:sp>
          <p:nvSpPr>
            <p:cNvPr id="69656" name="Rectangle 21"/>
            <p:cNvSpPr>
              <a:spLocks noChangeArrowheads="1"/>
            </p:cNvSpPr>
            <p:nvPr/>
          </p:nvSpPr>
          <p:spPr bwMode="auto">
            <a:xfrm>
              <a:off x="2672" y="3376"/>
              <a:ext cx="48" cy="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tr-TR" altLang="tr-TR" dirty="0"/>
            </a:p>
          </p:txBody>
        </p:sp>
        <p:sp>
          <p:nvSpPr>
            <p:cNvPr id="69657" name="Rectangle 22"/>
            <p:cNvSpPr>
              <a:spLocks noChangeArrowheads="1"/>
            </p:cNvSpPr>
            <p:nvPr/>
          </p:nvSpPr>
          <p:spPr bwMode="auto">
            <a:xfrm>
              <a:off x="2744" y="3384"/>
              <a:ext cx="48" cy="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tr-TR" altLang="tr-TR" dirty="0"/>
            </a:p>
          </p:txBody>
        </p:sp>
        <p:sp>
          <p:nvSpPr>
            <p:cNvPr id="69658" name="Rectangle 23"/>
            <p:cNvSpPr>
              <a:spLocks noChangeArrowheads="1"/>
            </p:cNvSpPr>
            <p:nvPr/>
          </p:nvSpPr>
          <p:spPr bwMode="auto">
            <a:xfrm>
              <a:off x="2808" y="3448"/>
              <a:ext cx="48" cy="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tr-TR" altLang="tr-TR" dirty="0"/>
            </a:p>
          </p:txBody>
        </p:sp>
        <p:sp>
          <p:nvSpPr>
            <p:cNvPr id="69659" name="Rectangle 24"/>
            <p:cNvSpPr>
              <a:spLocks noChangeArrowheads="1"/>
            </p:cNvSpPr>
            <p:nvPr/>
          </p:nvSpPr>
          <p:spPr bwMode="auto">
            <a:xfrm>
              <a:off x="2864" y="3512"/>
              <a:ext cx="48" cy="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tr-TR" altLang="tr-TR" dirty="0"/>
            </a:p>
          </p:txBody>
        </p:sp>
        <p:sp>
          <p:nvSpPr>
            <p:cNvPr id="69660" name="Rectangle 25"/>
            <p:cNvSpPr>
              <a:spLocks noChangeArrowheads="1"/>
            </p:cNvSpPr>
            <p:nvPr/>
          </p:nvSpPr>
          <p:spPr bwMode="auto">
            <a:xfrm>
              <a:off x="2936" y="3512"/>
              <a:ext cx="48" cy="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tr-TR" altLang="tr-TR" dirty="0"/>
            </a:p>
          </p:txBody>
        </p:sp>
        <p:sp>
          <p:nvSpPr>
            <p:cNvPr id="69661" name="Rectangle 26"/>
            <p:cNvSpPr>
              <a:spLocks noChangeArrowheads="1"/>
            </p:cNvSpPr>
            <p:nvPr/>
          </p:nvSpPr>
          <p:spPr bwMode="auto">
            <a:xfrm>
              <a:off x="3000" y="3576"/>
              <a:ext cx="48" cy="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tr-TR" altLang="tr-TR" dirty="0"/>
            </a:p>
          </p:txBody>
        </p:sp>
        <p:sp>
          <p:nvSpPr>
            <p:cNvPr id="69662" name="Rectangle 27"/>
            <p:cNvSpPr>
              <a:spLocks noChangeArrowheads="1"/>
            </p:cNvSpPr>
            <p:nvPr/>
          </p:nvSpPr>
          <p:spPr bwMode="auto">
            <a:xfrm>
              <a:off x="3072" y="3584"/>
              <a:ext cx="48" cy="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tr-TR" altLang="tr-TR" dirty="0"/>
            </a:p>
          </p:txBody>
        </p:sp>
        <p:sp>
          <p:nvSpPr>
            <p:cNvPr id="69663" name="Rectangle 28"/>
            <p:cNvSpPr>
              <a:spLocks noChangeArrowheads="1"/>
            </p:cNvSpPr>
            <p:nvPr/>
          </p:nvSpPr>
          <p:spPr bwMode="auto">
            <a:xfrm>
              <a:off x="3128" y="3640"/>
              <a:ext cx="48" cy="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tr-TR" altLang="tr-TR" dirty="0"/>
            </a:p>
          </p:txBody>
        </p:sp>
        <p:sp>
          <p:nvSpPr>
            <p:cNvPr id="69664" name="Rectangle 29"/>
            <p:cNvSpPr>
              <a:spLocks noChangeArrowheads="1"/>
            </p:cNvSpPr>
            <p:nvPr/>
          </p:nvSpPr>
          <p:spPr bwMode="auto">
            <a:xfrm>
              <a:off x="3192" y="3648"/>
              <a:ext cx="48" cy="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tr-TR" altLang="tr-TR" dirty="0"/>
            </a:p>
          </p:txBody>
        </p:sp>
        <p:sp>
          <p:nvSpPr>
            <p:cNvPr id="69665" name="Rectangle 30"/>
            <p:cNvSpPr>
              <a:spLocks noChangeArrowheads="1"/>
            </p:cNvSpPr>
            <p:nvPr/>
          </p:nvSpPr>
          <p:spPr bwMode="auto">
            <a:xfrm>
              <a:off x="3264" y="3712"/>
              <a:ext cx="48" cy="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tr-TR" altLang="tr-TR" dirty="0"/>
            </a:p>
          </p:txBody>
        </p:sp>
        <p:sp>
          <p:nvSpPr>
            <p:cNvPr id="69666" name="Rectangle 31"/>
            <p:cNvSpPr>
              <a:spLocks noChangeArrowheads="1"/>
            </p:cNvSpPr>
            <p:nvPr/>
          </p:nvSpPr>
          <p:spPr bwMode="auto">
            <a:xfrm>
              <a:off x="3328" y="3776"/>
              <a:ext cx="48" cy="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tr-TR" altLang="tr-TR" dirty="0"/>
            </a:p>
          </p:txBody>
        </p:sp>
      </p:grpSp>
      <p:sp>
        <p:nvSpPr>
          <p:cNvPr id="69647" name="Line 32"/>
          <p:cNvSpPr>
            <a:spLocks noChangeShapeType="1"/>
          </p:cNvSpPr>
          <p:nvPr/>
        </p:nvSpPr>
        <p:spPr bwMode="auto">
          <a:xfrm flipV="1">
            <a:off x="5113338" y="3568700"/>
            <a:ext cx="1287462" cy="698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 dirty="0"/>
          </a:p>
        </p:txBody>
      </p:sp>
      <p:sp>
        <p:nvSpPr>
          <p:cNvPr id="69648" name="Line 33"/>
          <p:cNvSpPr>
            <a:spLocks noChangeShapeType="1"/>
          </p:cNvSpPr>
          <p:nvPr/>
        </p:nvSpPr>
        <p:spPr bwMode="auto">
          <a:xfrm flipV="1">
            <a:off x="4368800" y="3416300"/>
            <a:ext cx="68263" cy="850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 dirty="0"/>
          </a:p>
        </p:txBody>
      </p:sp>
      <p:sp>
        <p:nvSpPr>
          <p:cNvPr id="69649" name="Text Box 34"/>
          <p:cNvSpPr txBox="1">
            <a:spLocks noChangeArrowheads="1"/>
          </p:cNvSpPr>
          <p:nvPr/>
        </p:nvSpPr>
        <p:spPr bwMode="auto">
          <a:xfrm>
            <a:off x="6604000" y="2501900"/>
            <a:ext cx="19407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tr-TR" dirty="0">
                <a:latin typeface="Arial" charset="0"/>
              </a:rPr>
              <a:t>Frame buffer</a:t>
            </a:r>
          </a:p>
        </p:txBody>
      </p:sp>
      <p:sp>
        <p:nvSpPr>
          <p:cNvPr id="69650" name="Text Box 35"/>
          <p:cNvSpPr txBox="1">
            <a:spLocks noChangeArrowheads="1"/>
          </p:cNvSpPr>
          <p:nvPr/>
        </p:nvSpPr>
        <p:spPr bwMode="auto">
          <a:xfrm>
            <a:off x="4300538" y="4330700"/>
            <a:ext cx="812800" cy="838200"/>
          </a:xfrm>
          <a:prstGeom prst="rect">
            <a:avLst/>
          </a:prstGeom>
          <a:solidFill>
            <a:srgbClr val="00B0F0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tr-TR" sz="1600" dirty="0">
                <a:latin typeface="Arial" charset="0"/>
              </a:rPr>
              <a:t>Frame</a:t>
            </a:r>
          </a:p>
          <a:p>
            <a:pPr algn="ctr"/>
            <a:r>
              <a:rPr lang="en-US" altLang="tr-TR" sz="1600" dirty="0">
                <a:latin typeface="Arial" charset="0"/>
              </a:rPr>
              <a:t>Buffer</a:t>
            </a:r>
          </a:p>
          <a:p>
            <a:pPr algn="ctr"/>
            <a:endParaRPr lang="en-US" altLang="tr-TR" sz="1600" dirty="0">
              <a:latin typeface="Arial" charset="0"/>
            </a:endParaRPr>
          </a:p>
        </p:txBody>
      </p:sp>
      <p:sp>
        <p:nvSpPr>
          <p:cNvPr id="69651" name="Line 36"/>
          <p:cNvSpPr>
            <a:spLocks noChangeShapeType="1"/>
          </p:cNvSpPr>
          <p:nvPr/>
        </p:nvSpPr>
        <p:spPr bwMode="auto">
          <a:xfrm flipH="1">
            <a:off x="5113338" y="4724400"/>
            <a:ext cx="33972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tr-TR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88224" y="6375608"/>
            <a:ext cx="2126304" cy="365760"/>
          </a:xfrm>
        </p:spPr>
        <p:txBody>
          <a:bodyPr/>
          <a:lstStyle/>
          <a:p>
            <a:fld id="{E6FEED06-A45B-49F7-A4E7-E4A0A60926E4}" type="slidenum">
              <a:rPr lang="tr-TR" smtClean="0"/>
              <a:t>66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574348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tr-TR" dirty="0"/>
              <a:t>Video </a:t>
            </a:r>
            <a:r>
              <a:rPr lang="tr-TR" altLang="tr-TR" dirty="0"/>
              <a:t>Kontrol Ünitesi</a:t>
            </a:r>
            <a:endParaRPr lang="en-US" altLang="tr-TR" dirty="0"/>
          </a:p>
        </p:txBody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tr-TR" dirty="0"/>
              <a:t>Senkronizasyon</a:t>
            </a:r>
            <a:r>
              <a:rPr lang="en-US" dirty="0"/>
              <a:t> </a:t>
            </a:r>
            <a:br>
              <a:rPr lang="en-US" dirty="0"/>
            </a:br>
            <a:r>
              <a:rPr lang="tr-TR" dirty="0"/>
              <a:t>gerekli</a:t>
            </a:r>
            <a:endParaRPr lang="en-US" dirty="0"/>
          </a:p>
          <a:p>
            <a:pPr marL="742950" lvl="1" indent="-285750" eaLnBrk="1" hangingPunct="1">
              <a:defRPr/>
            </a:pPr>
            <a:r>
              <a:rPr lang="tr-TR" dirty="0"/>
              <a:t>Çift tamponlama </a:t>
            </a:r>
            <a:br>
              <a:rPr lang="tr-TR" dirty="0"/>
            </a:br>
            <a:r>
              <a:rPr lang="tr-TR" dirty="0"/>
              <a:t>(</a:t>
            </a:r>
            <a:r>
              <a:rPr lang="en-US" dirty="0"/>
              <a:t>Double buffering</a:t>
            </a:r>
            <a:r>
              <a:rPr lang="tr-TR" dirty="0"/>
              <a:t>)</a:t>
            </a:r>
            <a:br>
              <a:rPr lang="tr-TR" dirty="0"/>
            </a:br>
            <a:r>
              <a:rPr lang="tr-TR" dirty="0"/>
              <a:t>animasyon için</a:t>
            </a:r>
            <a:br>
              <a:rPr lang="tr-TR" dirty="0"/>
            </a:br>
            <a:r>
              <a:rPr lang="tr-TR" dirty="0"/>
              <a:t>önemli.</a:t>
            </a:r>
            <a:endParaRPr lang="en-US" dirty="0"/>
          </a:p>
        </p:txBody>
      </p:sp>
      <p:sp>
        <p:nvSpPr>
          <p:cNvPr id="71684" name="Text Box 4"/>
          <p:cNvSpPr txBox="1">
            <a:spLocks noChangeArrowheads="1"/>
          </p:cNvSpPr>
          <p:nvPr/>
        </p:nvSpPr>
        <p:spPr bwMode="auto">
          <a:xfrm>
            <a:off x="3014663" y="5930900"/>
            <a:ext cx="2994025" cy="4699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tr-TR" dirty="0">
                <a:latin typeface="Arial" charset="0"/>
              </a:rPr>
              <a:t>S</a:t>
            </a:r>
            <a:r>
              <a:rPr lang="tr-TR" altLang="tr-TR" dirty="0">
                <a:latin typeface="Arial" charset="0"/>
              </a:rPr>
              <a:t>i</a:t>
            </a:r>
            <a:r>
              <a:rPr lang="en-US" altLang="tr-TR" dirty="0">
                <a:latin typeface="Arial" charset="0"/>
              </a:rPr>
              <a:t>stem </a:t>
            </a:r>
            <a:r>
              <a:rPr lang="tr-TR" altLang="tr-TR" dirty="0">
                <a:latin typeface="Arial" charset="0"/>
              </a:rPr>
              <a:t>Veri Hattı</a:t>
            </a:r>
            <a:endParaRPr lang="en-US" altLang="tr-TR" dirty="0">
              <a:latin typeface="Arial" charset="0"/>
            </a:endParaRPr>
          </a:p>
        </p:txBody>
      </p:sp>
      <p:sp>
        <p:nvSpPr>
          <p:cNvPr id="71685" name="Text Box 5"/>
          <p:cNvSpPr txBox="1">
            <a:spLocks noChangeArrowheads="1"/>
          </p:cNvSpPr>
          <p:nvPr/>
        </p:nvSpPr>
        <p:spPr bwMode="auto">
          <a:xfrm>
            <a:off x="1998663" y="4330700"/>
            <a:ext cx="1150937" cy="838200"/>
          </a:xfrm>
          <a:prstGeom prst="rect">
            <a:avLst/>
          </a:prstGeom>
          <a:solidFill>
            <a:srgbClr val="00B0F0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tr-TR" sz="1600" dirty="0">
                <a:latin typeface="Arial" charset="0"/>
              </a:rPr>
              <a:t>CPU</a:t>
            </a:r>
            <a:br>
              <a:rPr lang="en-US" altLang="tr-TR" sz="1600" dirty="0">
                <a:latin typeface="Arial" charset="0"/>
              </a:rPr>
            </a:br>
            <a:endParaRPr lang="en-US" altLang="tr-TR" sz="1600" dirty="0">
              <a:latin typeface="Arial" charset="0"/>
            </a:endParaRPr>
          </a:p>
          <a:p>
            <a:pPr algn="ctr"/>
            <a:endParaRPr lang="en-US" altLang="tr-TR" sz="1600" dirty="0">
              <a:latin typeface="Arial" charset="0"/>
            </a:endParaRPr>
          </a:p>
        </p:txBody>
      </p:sp>
      <p:sp>
        <p:nvSpPr>
          <p:cNvPr id="71686" name="Text Box 6"/>
          <p:cNvSpPr txBox="1">
            <a:spLocks noChangeArrowheads="1"/>
          </p:cNvSpPr>
          <p:nvPr/>
        </p:nvSpPr>
        <p:spPr bwMode="auto">
          <a:xfrm>
            <a:off x="5519738" y="4330700"/>
            <a:ext cx="1084262" cy="830997"/>
          </a:xfrm>
          <a:prstGeom prst="rect">
            <a:avLst/>
          </a:prstGeom>
          <a:solidFill>
            <a:srgbClr val="00B0F0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tr-TR" sz="1600" dirty="0">
                <a:latin typeface="Arial" charset="0"/>
              </a:rPr>
              <a:t>Video </a:t>
            </a:r>
            <a:r>
              <a:rPr lang="tr-TR" altLang="tr-TR" sz="1600" dirty="0">
                <a:latin typeface="Arial" charset="0"/>
              </a:rPr>
              <a:t>K</a:t>
            </a:r>
            <a:r>
              <a:rPr lang="en-US" altLang="tr-TR" sz="1600" dirty="0">
                <a:latin typeface="Arial" charset="0"/>
              </a:rPr>
              <a:t>ontrol</a:t>
            </a:r>
            <a:endParaRPr lang="tr-TR" altLang="tr-TR" sz="1600" dirty="0">
              <a:latin typeface="Arial" charset="0"/>
            </a:endParaRPr>
          </a:p>
          <a:p>
            <a:pPr algn="ctr"/>
            <a:r>
              <a:rPr lang="tr-TR" altLang="tr-TR" sz="1600" dirty="0">
                <a:latin typeface="Arial" charset="0"/>
              </a:rPr>
              <a:t>Ünitesi</a:t>
            </a:r>
            <a:endParaRPr lang="en-US" altLang="tr-TR" sz="1600" dirty="0">
              <a:latin typeface="Arial" charset="0"/>
            </a:endParaRPr>
          </a:p>
        </p:txBody>
      </p:sp>
      <p:sp>
        <p:nvSpPr>
          <p:cNvPr id="71687" name="Text Box 7"/>
          <p:cNvSpPr txBox="1">
            <a:spLocks noChangeArrowheads="1"/>
          </p:cNvSpPr>
          <p:nvPr/>
        </p:nvSpPr>
        <p:spPr bwMode="auto">
          <a:xfrm>
            <a:off x="3284538" y="4330700"/>
            <a:ext cx="949325" cy="838200"/>
          </a:xfrm>
          <a:prstGeom prst="rect">
            <a:avLst/>
          </a:prstGeom>
          <a:solidFill>
            <a:srgbClr val="00B0F0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tr-TR" sz="1600" dirty="0">
                <a:latin typeface="Arial" charset="0"/>
              </a:rPr>
              <a:t>S</a:t>
            </a:r>
            <a:r>
              <a:rPr lang="tr-TR" altLang="tr-TR" sz="1600" dirty="0">
                <a:latin typeface="Arial" charset="0"/>
              </a:rPr>
              <a:t>i</a:t>
            </a:r>
            <a:r>
              <a:rPr lang="en-US" altLang="tr-TR" sz="1600" dirty="0">
                <a:latin typeface="Arial" charset="0"/>
              </a:rPr>
              <a:t>stem </a:t>
            </a:r>
            <a:r>
              <a:rPr lang="tr-TR" altLang="tr-TR" sz="1600" dirty="0">
                <a:latin typeface="Arial" charset="0"/>
              </a:rPr>
              <a:t>Belleği</a:t>
            </a:r>
            <a:endParaRPr lang="en-US" altLang="tr-TR" sz="1600" dirty="0">
              <a:latin typeface="Arial" charset="0"/>
            </a:endParaRPr>
          </a:p>
          <a:p>
            <a:pPr algn="ctr"/>
            <a:endParaRPr lang="en-US" altLang="tr-TR" sz="1600" dirty="0">
              <a:latin typeface="Arial" charset="0"/>
            </a:endParaRPr>
          </a:p>
        </p:txBody>
      </p:sp>
      <p:sp>
        <p:nvSpPr>
          <p:cNvPr id="71688" name="Line 8"/>
          <p:cNvSpPr>
            <a:spLocks noChangeShapeType="1"/>
          </p:cNvSpPr>
          <p:nvPr/>
        </p:nvSpPr>
        <p:spPr bwMode="auto">
          <a:xfrm>
            <a:off x="3081338" y="5334000"/>
            <a:ext cx="0" cy="5969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 dirty="0"/>
          </a:p>
        </p:txBody>
      </p:sp>
      <p:sp>
        <p:nvSpPr>
          <p:cNvPr id="71689" name="Line 9"/>
          <p:cNvSpPr>
            <a:spLocks noChangeShapeType="1"/>
          </p:cNvSpPr>
          <p:nvPr/>
        </p:nvSpPr>
        <p:spPr bwMode="auto">
          <a:xfrm>
            <a:off x="4300538" y="5257800"/>
            <a:ext cx="0" cy="673100"/>
          </a:xfrm>
          <a:prstGeom prst="line">
            <a:avLst/>
          </a:prstGeom>
          <a:noFill/>
          <a:ln w="57150">
            <a:solidFill>
              <a:srgbClr val="FF505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 dirty="0"/>
          </a:p>
        </p:txBody>
      </p:sp>
      <p:sp>
        <p:nvSpPr>
          <p:cNvPr id="71690" name="Line 10"/>
          <p:cNvSpPr>
            <a:spLocks noChangeShapeType="1"/>
          </p:cNvSpPr>
          <p:nvPr/>
        </p:nvSpPr>
        <p:spPr bwMode="auto">
          <a:xfrm>
            <a:off x="5859463" y="5257800"/>
            <a:ext cx="0" cy="6731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 dirty="0"/>
          </a:p>
        </p:txBody>
      </p:sp>
      <p:sp>
        <p:nvSpPr>
          <p:cNvPr id="71691" name="Line 11"/>
          <p:cNvSpPr>
            <a:spLocks noChangeShapeType="1"/>
          </p:cNvSpPr>
          <p:nvPr/>
        </p:nvSpPr>
        <p:spPr bwMode="auto">
          <a:xfrm flipH="1">
            <a:off x="6604000" y="4711700"/>
            <a:ext cx="67786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 dirty="0"/>
          </a:p>
        </p:txBody>
      </p:sp>
      <p:sp useBgFill="1">
        <p:nvSpPr>
          <p:cNvPr id="71692" name="AutoShape 12"/>
          <p:cNvSpPr>
            <a:spLocks noChangeArrowheads="1"/>
          </p:cNvSpPr>
          <p:nvPr/>
        </p:nvSpPr>
        <p:spPr bwMode="auto">
          <a:xfrm>
            <a:off x="7281863" y="4025900"/>
            <a:ext cx="1557337" cy="1295400"/>
          </a:xfrm>
          <a:prstGeom prst="roundRect">
            <a:avLst>
              <a:gd name="adj" fmla="val 16667"/>
            </a:avLst>
          </a:prstGeom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tr-TR" altLang="tr-TR" dirty="0"/>
          </a:p>
        </p:txBody>
      </p:sp>
      <p:sp>
        <p:nvSpPr>
          <p:cNvPr id="71693" name="Text Box 13"/>
          <p:cNvSpPr txBox="1">
            <a:spLocks noChangeArrowheads="1"/>
          </p:cNvSpPr>
          <p:nvPr/>
        </p:nvSpPr>
        <p:spPr bwMode="auto">
          <a:xfrm>
            <a:off x="7551738" y="4406900"/>
            <a:ext cx="12121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tr-TR" dirty="0">
                <a:latin typeface="Arial" charset="0"/>
              </a:rPr>
              <a:t>Monit</a:t>
            </a:r>
            <a:r>
              <a:rPr lang="tr-TR" altLang="tr-TR" dirty="0">
                <a:latin typeface="Arial" charset="0"/>
              </a:rPr>
              <a:t>ö</a:t>
            </a:r>
            <a:r>
              <a:rPr lang="en-US" altLang="tr-TR" dirty="0">
                <a:latin typeface="Arial" charset="0"/>
              </a:rPr>
              <a:t>r</a:t>
            </a:r>
          </a:p>
        </p:txBody>
      </p:sp>
      <p:grpSp>
        <p:nvGrpSpPr>
          <p:cNvPr id="71694" name="Group 14"/>
          <p:cNvGrpSpPr>
            <a:grpSpLocks/>
          </p:cNvGrpSpPr>
          <p:nvPr/>
        </p:nvGrpSpPr>
        <p:grpSpPr bwMode="auto">
          <a:xfrm>
            <a:off x="4437063" y="1892300"/>
            <a:ext cx="2032000" cy="1676400"/>
            <a:chOff x="1416" y="3024"/>
            <a:chExt cx="1440" cy="1056"/>
          </a:xfrm>
        </p:grpSpPr>
        <p:sp>
          <p:nvSpPr>
            <p:cNvPr id="71745" name="AutoShape 15"/>
            <p:cNvSpPr>
              <a:spLocks noChangeArrowheads="1"/>
            </p:cNvSpPr>
            <p:nvPr/>
          </p:nvSpPr>
          <p:spPr bwMode="auto">
            <a:xfrm>
              <a:off x="1416" y="3024"/>
              <a:ext cx="1440" cy="1056"/>
            </a:xfrm>
            <a:prstGeom prst="roundRect">
              <a:avLst>
                <a:gd name="adj" fmla="val 16667"/>
              </a:avLst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tr-TR" altLang="tr-TR" dirty="0"/>
            </a:p>
          </p:txBody>
        </p:sp>
        <p:sp>
          <p:nvSpPr>
            <p:cNvPr id="71746" name="Line 16"/>
            <p:cNvSpPr>
              <a:spLocks noChangeShapeType="1"/>
            </p:cNvSpPr>
            <p:nvPr/>
          </p:nvSpPr>
          <p:spPr bwMode="auto">
            <a:xfrm>
              <a:off x="1656" y="3264"/>
              <a:ext cx="864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r-TR" dirty="0"/>
            </a:p>
          </p:txBody>
        </p:sp>
      </p:grpSp>
      <p:sp>
        <p:nvSpPr>
          <p:cNvPr id="71695" name="Rectangle 17"/>
          <p:cNvSpPr>
            <a:spLocks noChangeArrowheads="1"/>
          </p:cNvSpPr>
          <p:nvPr/>
        </p:nvSpPr>
        <p:spPr bwMode="auto">
          <a:xfrm>
            <a:off x="4808538" y="2247900"/>
            <a:ext cx="68262" cy="762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tr-TR" altLang="tr-TR" dirty="0"/>
          </a:p>
        </p:txBody>
      </p:sp>
      <p:sp>
        <p:nvSpPr>
          <p:cNvPr id="71696" name="Rectangle 18"/>
          <p:cNvSpPr>
            <a:spLocks noChangeArrowheads="1"/>
          </p:cNvSpPr>
          <p:nvPr/>
        </p:nvSpPr>
        <p:spPr bwMode="auto">
          <a:xfrm>
            <a:off x="4706938" y="2247900"/>
            <a:ext cx="68262" cy="762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tr-TR" altLang="tr-TR" dirty="0"/>
          </a:p>
        </p:txBody>
      </p:sp>
      <p:sp>
        <p:nvSpPr>
          <p:cNvPr id="71697" name="Rectangle 19"/>
          <p:cNvSpPr>
            <a:spLocks noChangeArrowheads="1"/>
          </p:cNvSpPr>
          <p:nvPr/>
        </p:nvSpPr>
        <p:spPr bwMode="auto">
          <a:xfrm>
            <a:off x="4899025" y="2349500"/>
            <a:ext cx="68263" cy="762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tr-TR" altLang="tr-TR" dirty="0"/>
          </a:p>
        </p:txBody>
      </p:sp>
      <p:sp>
        <p:nvSpPr>
          <p:cNvPr id="71698" name="Rectangle 20"/>
          <p:cNvSpPr>
            <a:spLocks noChangeArrowheads="1"/>
          </p:cNvSpPr>
          <p:nvPr/>
        </p:nvSpPr>
        <p:spPr bwMode="auto">
          <a:xfrm>
            <a:off x="4989513" y="2451100"/>
            <a:ext cx="68262" cy="762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tr-TR" altLang="tr-TR" dirty="0"/>
          </a:p>
        </p:txBody>
      </p:sp>
      <p:sp>
        <p:nvSpPr>
          <p:cNvPr id="71699" name="Rectangle 21"/>
          <p:cNvSpPr>
            <a:spLocks noChangeArrowheads="1"/>
          </p:cNvSpPr>
          <p:nvPr/>
        </p:nvSpPr>
        <p:spPr bwMode="auto">
          <a:xfrm>
            <a:off x="5091113" y="2463800"/>
            <a:ext cx="68262" cy="762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tr-TR" altLang="tr-TR" dirty="0"/>
          </a:p>
        </p:txBody>
      </p:sp>
      <p:sp>
        <p:nvSpPr>
          <p:cNvPr id="71700" name="Rectangle 22"/>
          <p:cNvSpPr>
            <a:spLocks noChangeArrowheads="1"/>
          </p:cNvSpPr>
          <p:nvPr/>
        </p:nvSpPr>
        <p:spPr bwMode="auto">
          <a:xfrm>
            <a:off x="5181600" y="2565400"/>
            <a:ext cx="68263" cy="762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tr-TR" altLang="tr-TR" dirty="0"/>
          </a:p>
        </p:txBody>
      </p:sp>
      <p:sp>
        <p:nvSpPr>
          <p:cNvPr id="71701" name="Rectangle 23"/>
          <p:cNvSpPr>
            <a:spLocks noChangeArrowheads="1"/>
          </p:cNvSpPr>
          <p:nvPr/>
        </p:nvSpPr>
        <p:spPr bwMode="auto">
          <a:xfrm>
            <a:off x="5260975" y="2667000"/>
            <a:ext cx="66675" cy="762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tr-TR" altLang="tr-TR" dirty="0"/>
          </a:p>
        </p:txBody>
      </p:sp>
      <p:sp>
        <p:nvSpPr>
          <p:cNvPr id="71702" name="Rectangle 24"/>
          <p:cNvSpPr>
            <a:spLocks noChangeArrowheads="1"/>
          </p:cNvSpPr>
          <p:nvPr/>
        </p:nvSpPr>
        <p:spPr bwMode="auto">
          <a:xfrm>
            <a:off x="5362575" y="2667000"/>
            <a:ext cx="66675" cy="762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tr-TR" altLang="tr-TR" dirty="0"/>
          </a:p>
        </p:txBody>
      </p:sp>
      <p:sp>
        <p:nvSpPr>
          <p:cNvPr id="71703" name="Rectangle 25"/>
          <p:cNvSpPr>
            <a:spLocks noChangeArrowheads="1"/>
          </p:cNvSpPr>
          <p:nvPr/>
        </p:nvSpPr>
        <p:spPr bwMode="auto">
          <a:xfrm>
            <a:off x="5453063" y="2768600"/>
            <a:ext cx="66675" cy="762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tr-TR" altLang="tr-TR" dirty="0"/>
          </a:p>
        </p:txBody>
      </p:sp>
      <p:sp>
        <p:nvSpPr>
          <p:cNvPr id="71704" name="Rectangle 26"/>
          <p:cNvSpPr>
            <a:spLocks noChangeArrowheads="1"/>
          </p:cNvSpPr>
          <p:nvPr/>
        </p:nvSpPr>
        <p:spPr bwMode="auto">
          <a:xfrm>
            <a:off x="5554663" y="2781300"/>
            <a:ext cx="66675" cy="762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tr-TR" altLang="tr-TR" dirty="0"/>
          </a:p>
        </p:txBody>
      </p:sp>
      <p:sp>
        <p:nvSpPr>
          <p:cNvPr id="71705" name="Rectangle 27"/>
          <p:cNvSpPr>
            <a:spLocks noChangeArrowheads="1"/>
          </p:cNvSpPr>
          <p:nvPr/>
        </p:nvSpPr>
        <p:spPr bwMode="auto">
          <a:xfrm>
            <a:off x="5632450" y="2870200"/>
            <a:ext cx="68263" cy="762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tr-TR" altLang="tr-TR" dirty="0"/>
          </a:p>
        </p:txBody>
      </p:sp>
      <p:sp>
        <p:nvSpPr>
          <p:cNvPr id="71706" name="Rectangle 28"/>
          <p:cNvSpPr>
            <a:spLocks noChangeArrowheads="1"/>
          </p:cNvSpPr>
          <p:nvPr/>
        </p:nvSpPr>
        <p:spPr bwMode="auto">
          <a:xfrm>
            <a:off x="5722938" y="2882900"/>
            <a:ext cx="68262" cy="762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tr-TR" altLang="tr-TR" dirty="0"/>
          </a:p>
        </p:txBody>
      </p:sp>
      <p:sp>
        <p:nvSpPr>
          <p:cNvPr id="71707" name="Rectangle 29"/>
          <p:cNvSpPr>
            <a:spLocks noChangeArrowheads="1"/>
          </p:cNvSpPr>
          <p:nvPr/>
        </p:nvSpPr>
        <p:spPr bwMode="auto">
          <a:xfrm>
            <a:off x="5824538" y="2984500"/>
            <a:ext cx="68262" cy="762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tr-TR" altLang="tr-TR" dirty="0"/>
          </a:p>
        </p:txBody>
      </p:sp>
      <p:sp>
        <p:nvSpPr>
          <p:cNvPr id="71708" name="Rectangle 30"/>
          <p:cNvSpPr>
            <a:spLocks noChangeArrowheads="1"/>
          </p:cNvSpPr>
          <p:nvPr/>
        </p:nvSpPr>
        <p:spPr bwMode="auto">
          <a:xfrm>
            <a:off x="5915025" y="3086100"/>
            <a:ext cx="68263" cy="762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tr-TR" altLang="tr-TR" dirty="0"/>
          </a:p>
        </p:txBody>
      </p:sp>
      <p:sp>
        <p:nvSpPr>
          <p:cNvPr id="71709" name="Line 31"/>
          <p:cNvSpPr>
            <a:spLocks noChangeShapeType="1"/>
          </p:cNvSpPr>
          <p:nvPr/>
        </p:nvSpPr>
        <p:spPr bwMode="auto">
          <a:xfrm flipV="1">
            <a:off x="5113338" y="3581400"/>
            <a:ext cx="345440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 dirty="0"/>
          </a:p>
        </p:txBody>
      </p:sp>
      <p:sp>
        <p:nvSpPr>
          <p:cNvPr id="71710" name="Line 32"/>
          <p:cNvSpPr>
            <a:spLocks noChangeShapeType="1"/>
          </p:cNvSpPr>
          <p:nvPr/>
        </p:nvSpPr>
        <p:spPr bwMode="auto">
          <a:xfrm flipV="1">
            <a:off x="4368800" y="3416300"/>
            <a:ext cx="68263" cy="850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 dirty="0"/>
          </a:p>
        </p:txBody>
      </p:sp>
      <p:sp>
        <p:nvSpPr>
          <p:cNvPr id="71711" name="Text Box 33"/>
          <p:cNvSpPr txBox="1">
            <a:spLocks noChangeArrowheads="1"/>
          </p:cNvSpPr>
          <p:nvPr/>
        </p:nvSpPr>
        <p:spPr bwMode="auto">
          <a:xfrm>
            <a:off x="4233863" y="4330700"/>
            <a:ext cx="925512" cy="830997"/>
          </a:xfrm>
          <a:prstGeom prst="rect">
            <a:avLst/>
          </a:prstGeom>
          <a:solidFill>
            <a:srgbClr val="00B0F0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tr-TR" altLang="tr-TR" sz="1600" dirty="0">
                <a:latin typeface="Arial" charset="0"/>
              </a:rPr>
              <a:t>Çift</a:t>
            </a:r>
            <a:endParaRPr lang="en-US" altLang="tr-TR" sz="1600" dirty="0">
              <a:latin typeface="Arial" charset="0"/>
            </a:endParaRPr>
          </a:p>
          <a:p>
            <a:pPr algn="ctr"/>
            <a:r>
              <a:rPr lang="tr-TR" altLang="tr-TR" sz="1600" dirty="0">
                <a:latin typeface="Arial" charset="0"/>
              </a:rPr>
              <a:t>Tampon</a:t>
            </a:r>
            <a:endParaRPr lang="en-US" altLang="tr-TR" sz="1600" dirty="0">
              <a:latin typeface="Arial" charset="0"/>
            </a:endParaRPr>
          </a:p>
          <a:p>
            <a:pPr algn="ctr"/>
            <a:endParaRPr lang="en-US" altLang="tr-TR" sz="1600" dirty="0">
              <a:latin typeface="Arial" charset="0"/>
            </a:endParaRPr>
          </a:p>
        </p:txBody>
      </p:sp>
      <p:sp>
        <p:nvSpPr>
          <p:cNvPr id="71712" name="Line 34"/>
          <p:cNvSpPr>
            <a:spLocks noChangeShapeType="1"/>
          </p:cNvSpPr>
          <p:nvPr/>
        </p:nvSpPr>
        <p:spPr bwMode="auto">
          <a:xfrm flipH="1">
            <a:off x="5113338" y="4724400"/>
            <a:ext cx="406400" cy="0"/>
          </a:xfrm>
          <a:prstGeom prst="line">
            <a:avLst/>
          </a:prstGeom>
          <a:noFill/>
          <a:ln w="57150">
            <a:solidFill>
              <a:srgbClr val="FF505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 dirty="0"/>
          </a:p>
        </p:txBody>
      </p:sp>
      <p:sp>
        <p:nvSpPr>
          <p:cNvPr id="71713" name="Text Box 35"/>
          <p:cNvSpPr txBox="1">
            <a:spLocks noChangeArrowheads="1"/>
          </p:cNvSpPr>
          <p:nvPr/>
        </p:nvSpPr>
        <p:spPr bwMode="auto">
          <a:xfrm>
            <a:off x="239713" y="5754688"/>
            <a:ext cx="172675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tr-TR" altLang="tr-TR" dirty="0">
                <a:latin typeface="Arial" charset="0"/>
              </a:rPr>
              <a:t>Senkronize</a:t>
            </a:r>
            <a:br>
              <a:rPr lang="tr-TR" altLang="tr-TR" dirty="0">
                <a:latin typeface="Arial" charset="0"/>
              </a:rPr>
            </a:br>
            <a:r>
              <a:rPr lang="tr-TR" altLang="tr-TR" dirty="0">
                <a:latin typeface="Arial" charset="0"/>
              </a:rPr>
              <a:t>olmuş</a:t>
            </a:r>
            <a:endParaRPr lang="en-US" altLang="tr-TR" dirty="0">
              <a:latin typeface="Arial" charset="0"/>
            </a:endParaRPr>
          </a:p>
        </p:txBody>
      </p:sp>
      <p:sp>
        <p:nvSpPr>
          <p:cNvPr id="71714" name="Freeform 36"/>
          <p:cNvSpPr>
            <a:spLocks/>
          </p:cNvSpPr>
          <p:nvPr/>
        </p:nvSpPr>
        <p:spPr bwMode="auto">
          <a:xfrm>
            <a:off x="2133600" y="5562600"/>
            <a:ext cx="2032000" cy="457200"/>
          </a:xfrm>
          <a:custGeom>
            <a:avLst/>
            <a:gdLst>
              <a:gd name="T0" fmla="*/ 0 w 1440"/>
              <a:gd name="T1" fmla="*/ 2147483647 h 288"/>
              <a:gd name="T2" fmla="*/ 2147483647 w 1440"/>
              <a:gd name="T3" fmla="*/ 2147483647 h 288"/>
              <a:gd name="T4" fmla="*/ 2147483647 w 1440"/>
              <a:gd name="T5" fmla="*/ 0 h 288"/>
              <a:gd name="T6" fmla="*/ 0 60000 65536"/>
              <a:gd name="T7" fmla="*/ 0 60000 65536"/>
              <a:gd name="T8" fmla="*/ 0 60000 65536"/>
              <a:gd name="T9" fmla="*/ 0 w 1440"/>
              <a:gd name="T10" fmla="*/ 0 h 288"/>
              <a:gd name="T11" fmla="*/ 1440 w 1440"/>
              <a:gd name="T12" fmla="*/ 288 h 2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288">
                <a:moveTo>
                  <a:pt x="0" y="288"/>
                </a:moveTo>
                <a:cubicBezTo>
                  <a:pt x="48" y="192"/>
                  <a:pt x="96" y="96"/>
                  <a:pt x="336" y="48"/>
                </a:cubicBezTo>
                <a:cubicBezTo>
                  <a:pt x="576" y="0"/>
                  <a:pt x="1008" y="0"/>
                  <a:pt x="1440" y="0"/>
                </a:cubicBezTo>
              </a:path>
            </a:pathLst>
          </a:custGeom>
          <a:noFill/>
          <a:ln w="28575">
            <a:solidFill>
              <a:srgbClr val="FF5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tr-TR" dirty="0"/>
          </a:p>
        </p:txBody>
      </p:sp>
      <p:sp>
        <p:nvSpPr>
          <p:cNvPr id="71715" name="Freeform 37"/>
          <p:cNvSpPr>
            <a:spLocks/>
          </p:cNvSpPr>
          <p:nvPr/>
        </p:nvSpPr>
        <p:spPr bwMode="auto">
          <a:xfrm>
            <a:off x="2065338" y="4953000"/>
            <a:ext cx="3251200" cy="1066800"/>
          </a:xfrm>
          <a:custGeom>
            <a:avLst/>
            <a:gdLst>
              <a:gd name="T0" fmla="*/ 0 w 2304"/>
              <a:gd name="T1" fmla="*/ 2147483647 h 672"/>
              <a:gd name="T2" fmla="*/ 2147483647 w 2304"/>
              <a:gd name="T3" fmla="*/ 2147483647 h 672"/>
              <a:gd name="T4" fmla="*/ 2147483647 w 2304"/>
              <a:gd name="T5" fmla="*/ 2147483647 h 672"/>
              <a:gd name="T6" fmla="*/ 2147483647 w 2304"/>
              <a:gd name="T7" fmla="*/ 0 h 672"/>
              <a:gd name="T8" fmla="*/ 0 60000 65536"/>
              <a:gd name="T9" fmla="*/ 0 60000 65536"/>
              <a:gd name="T10" fmla="*/ 0 60000 65536"/>
              <a:gd name="T11" fmla="*/ 0 60000 65536"/>
              <a:gd name="T12" fmla="*/ 0 w 2304"/>
              <a:gd name="T13" fmla="*/ 0 h 672"/>
              <a:gd name="T14" fmla="*/ 2304 w 2304"/>
              <a:gd name="T15" fmla="*/ 672 h 6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04" h="672">
                <a:moveTo>
                  <a:pt x="0" y="672"/>
                </a:moveTo>
                <a:cubicBezTo>
                  <a:pt x="260" y="592"/>
                  <a:pt x="520" y="512"/>
                  <a:pt x="864" y="480"/>
                </a:cubicBezTo>
                <a:cubicBezTo>
                  <a:pt x="1208" y="448"/>
                  <a:pt x="1824" y="560"/>
                  <a:pt x="2064" y="480"/>
                </a:cubicBezTo>
                <a:cubicBezTo>
                  <a:pt x="2304" y="400"/>
                  <a:pt x="2304" y="200"/>
                  <a:pt x="2304" y="0"/>
                </a:cubicBezTo>
              </a:path>
            </a:pathLst>
          </a:custGeom>
          <a:noFill/>
          <a:ln w="28575">
            <a:solidFill>
              <a:srgbClr val="FF5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tr-TR" dirty="0"/>
          </a:p>
        </p:txBody>
      </p:sp>
      <p:sp>
        <p:nvSpPr>
          <p:cNvPr id="71716" name="AutoShape 38"/>
          <p:cNvSpPr>
            <a:spLocks noChangeArrowheads="1"/>
          </p:cNvSpPr>
          <p:nvPr/>
        </p:nvSpPr>
        <p:spPr bwMode="auto">
          <a:xfrm>
            <a:off x="6535738" y="1905000"/>
            <a:ext cx="2032000" cy="1676400"/>
          </a:xfrm>
          <a:prstGeom prst="roundRect">
            <a:avLst>
              <a:gd name="adj" fmla="val 16667"/>
            </a:avLst>
          </a:prstGeom>
          <a:pattFill prst="lgGrid">
            <a:fgClr>
              <a:schemeClr val="accent1"/>
            </a:fgClr>
            <a:bgClr>
              <a:schemeClr val="bg1"/>
            </a:bgClr>
          </a:patt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tr-TR" altLang="tr-TR" dirty="0"/>
          </a:p>
        </p:txBody>
      </p:sp>
      <p:sp>
        <p:nvSpPr>
          <p:cNvPr id="71717" name="Line 39"/>
          <p:cNvSpPr>
            <a:spLocks noChangeShapeType="1"/>
          </p:cNvSpPr>
          <p:nvPr/>
        </p:nvSpPr>
        <p:spPr bwMode="auto">
          <a:xfrm>
            <a:off x="6875463" y="2286000"/>
            <a:ext cx="1285875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 dirty="0"/>
          </a:p>
        </p:txBody>
      </p:sp>
      <p:sp>
        <p:nvSpPr>
          <p:cNvPr id="71718" name="Rectangle 40"/>
          <p:cNvSpPr>
            <a:spLocks noChangeArrowheads="1"/>
          </p:cNvSpPr>
          <p:nvPr/>
        </p:nvSpPr>
        <p:spPr bwMode="auto">
          <a:xfrm>
            <a:off x="6977063" y="2260600"/>
            <a:ext cx="66675" cy="76200"/>
          </a:xfrm>
          <a:prstGeom prst="rect">
            <a:avLst/>
          </a:prstGeom>
          <a:solidFill>
            <a:srgbClr val="0EF044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tr-TR" altLang="tr-TR" dirty="0"/>
          </a:p>
        </p:txBody>
      </p:sp>
      <p:sp>
        <p:nvSpPr>
          <p:cNvPr id="71719" name="Rectangle 41"/>
          <p:cNvSpPr>
            <a:spLocks noChangeArrowheads="1"/>
          </p:cNvSpPr>
          <p:nvPr/>
        </p:nvSpPr>
        <p:spPr bwMode="auto">
          <a:xfrm>
            <a:off x="6875463" y="2260600"/>
            <a:ext cx="66675" cy="76200"/>
          </a:xfrm>
          <a:prstGeom prst="rect">
            <a:avLst/>
          </a:prstGeom>
          <a:solidFill>
            <a:srgbClr val="0EF044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tr-TR" altLang="tr-TR" dirty="0"/>
          </a:p>
        </p:txBody>
      </p:sp>
      <p:sp>
        <p:nvSpPr>
          <p:cNvPr id="71720" name="Rectangle 42"/>
          <p:cNvSpPr>
            <a:spLocks noChangeArrowheads="1"/>
          </p:cNvSpPr>
          <p:nvPr/>
        </p:nvSpPr>
        <p:spPr bwMode="auto">
          <a:xfrm>
            <a:off x="7067550" y="2362200"/>
            <a:ext cx="66675" cy="76200"/>
          </a:xfrm>
          <a:prstGeom prst="rect">
            <a:avLst/>
          </a:prstGeom>
          <a:solidFill>
            <a:srgbClr val="0EF044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tr-TR" altLang="tr-TR" dirty="0"/>
          </a:p>
        </p:txBody>
      </p:sp>
      <p:sp>
        <p:nvSpPr>
          <p:cNvPr id="71721" name="Rectangle 43"/>
          <p:cNvSpPr>
            <a:spLocks noChangeArrowheads="1"/>
          </p:cNvSpPr>
          <p:nvPr/>
        </p:nvSpPr>
        <p:spPr bwMode="auto">
          <a:xfrm>
            <a:off x="7156450" y="2425700"/>
            <a:ext cx="68263" cy="76200"/>
          </a:xfrm>
          <a:prstGeom prst="rect">
            <a:avLst/>
          </a:prstGeom>
          <a:solidFill>
            <a:srgbClr val="0EF044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tr-TR" altLang="tr-TR" dirty="0"/>
          </a:p>
        </p:txBody>
      </p:sp>
      <p:sp>
        <p:nvSpPr>
          <p:cNvPr id="71722" name="Rectangle 44"/>
          <p:cNvSpPr>
            <a:spLocks noChangeArrowheads="1"/>
          </p:cNvSpPr>
          <p:nvPr/>
        </p:nvSpPr>
        <p:spPr bwMode="auto">
          <a:xfrm>
            <a:off x="7258050" y="2476500"/>
            <a:ext cx="68263" cy="76200"/>
          </a:xfrm>
          <a:prstGeom prst="rect">
            <a:avLst/>
          </a:prstGeom>
          <a:solidFill>
            <a:srgbClr val="0EF044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tr-TR" altLang="tr-TR" dirty="0"/>
          </a:p>
        </p:txBody>
      </p:sp>
      <p:sp>
        <p:nvSpPr>
          <p:cNvPr id="71723" name="Rectangle 45"/>
          <p:cNvSpPr>
            <a:spLocks noChangeArrowheads="1"/>
          </p:cNvSpPr>
          <p:nvPr/>
        </p:nvSpPr>
        <p:spPr bwMode="auto">
          <a:xfrm>
            <a:off x="7348538" y="2489200"/>
            <a:ext cx="68262" cy="76200"/>
          </a:xfrm>
          <a:prstGeom prst="rect">
            <a:avLst/>
          </a:prstGeom>
          <a:solidFill>
            <a:srgbClr val="0EF044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tr-TR" altLang="tr-TR" dirty="0"/>
          </a:p>
        </p:txBody>
      </p:sp>
      <p:sp>
        <p:nvSpPr>
          <p:cNvPr id="71724" name="Rectangle 46"/>
          <p:cNvSpPr>
            <a:spLocks noChangeArrowheads="1"/>
          </p:cNvSpPr>
          <p:nvPr/>
        </p:nvSpPr>
        <p:spPr bwMode="auto">
          <a:xfrm>
            <a:off x="7427913" y="2489200"/>
            <a:ext cx="68262" cy="76200"/>
          </a:xfrm>
          <a:prstGeom prst="rect">
            <a:avLst/>
          </a:prstGeom>
          <a:solidFill>
            <a:srgbClr val="0EF044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tr-TR" altLang="tr-TR" dirty="0"/>
          </a:p>
        </p:txBody>
      </p:sp>
      <p:sp>
        <p:nvSpPr>
          <p:cNvPr id="71725" name="Rectangle 47"/>
          <p:cNvSpPr>
            <a:spLocks noChangeArrowheads="1"/>
          </p:cNvSpPr>
          <p:nvPr/>
        </p:nvSpPr>
        <p:spPr bwMode="auto">
          <a:xfrm>
            <a:off x="7529513" y="2565400"/>
            <a:ext cx="68262" cy="76200"/>
          </a:xfrm>
          <a:prstGeom prst="rect">
            <a:avLst/>
          </a:prstGeom>
          <a:solidFill>
            <a:srgbClr val="0EF044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tr-TR" altLang="tr-TR" dirty="0"/>
          </a:p>
        </p:txBody>
      </p:sp>
      <p:sp>
        <p:nvSpPr>
          <p:cNvPr id="71726" name="Rectangle 48"/>
          <p:cNvSpPr>
            <a:spLocks noChangeArrowheads="1"/>
          </p:cNvSpPr>
          <p:nvPr/>
        </p:nvSpPr>
        <p:spPr bwMode="auto">
          <a:xfrm>
            <a:off x="7620000" y="2590800"/>
            <a:ext cx="68263" cy="76200"/>
          </a:xfrm>
          <a:prstGeom prst="rect">
            <a:avLst/>
          </a:prstGeom>
          <a:solidFill>
            <a:srgbClr val="0EF044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tr-TR" altLang="tr-TR" dirty="0"/>
          </a:p>
        </p:txBody>
      </p:sp>
      <p:sp>
        <p:nvSpPr>
          <p:cNvPr id="71727" name="Rectangle 49"/>
          <p:cNvSpPr>
            <a:spLocks noChangeArrowheads="1"/>
          </p:cNvSpPr>
          <p:nvPr/>
        </p:nvSpPr>
        <p:spPr bwMode="auto">
          <a:xfrm>
            <a:off x="7721600" y="2590800"/>
            <a:ext cx="68263" cy="76200"/>
          </a:xfrm>
          <a:prstGeom prst="rect">
            <a:avLst/>
          </a:prstGeom>
          <a:solidFill>
            <a:srgbClr val="0EF044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tr-TR" altLang="tr-TR" dirty="0"/>
          </a:p>
        </p:txBody>
      </p:sp>
      <p:sp>
        <p:nvSpPr>
          <p:cNvPr id="71728" name="Rectangle 50"/>
          <p:cNvSpPr>
            <a:spLocks noChangeArrowheads="1"/>
          </p:cNvSpPr>
          <p:nvPr/>
        </p:nvSpPr>
        <p:spPr bwMode="auto">
          <a:xfrm>
            <a:off x="7812088" y="2667000"/>
            <a:ext cx="68262" cy="76200"/>
          </a:xfrm>
          <a:prstGeom prst="rect">
            <a:avLst/>
          </a:prstGeom>
          <a:solidFill>
            <a:srgbClr val="0EF044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tr-TR" altLang="tr-TR" dirty="0"/>
          </a:p>
        </p:txBody>
      </p:sp>
      <p:sp>
        <p:nvSpPr>
          <p:cNvPr id="71729" name="Rectangle 51"/>
          <p:cNvSpPr>
            <a:spLocks noChangeArrowheads="1"/>
          </p:cNvSpPr>
          <p:nvPr/>
        </p:nvSpPr>
        <p:spPr bwMode="auto">
          <a:xfrm>
            <a:off x="7913688" y="2679700"/>
            <a:ext cx="68262" cy="76200"/>
          </a:xfrm>
          <a:prstGeom prst="rect">
            <a:avLst/>
          </a:prstGeom>
          <a:solidFill>
            <a:srgbClr val="0EF044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tr-TR" altLang="tr-TR" dirty="0"/>
          </a:p>
        </p:txBody>
      </p:sp>
      <p:sp>
        <p:nvSpPr>
          <p:cNvPr id="71730" name="Rectangle 52"/>
          <p:cNvSpPr>
            <a:spLocks noChangeArrowheads="1"/>
          </p:cNvSpPr>
          <p:nvPr/>
        </p:nvSpPr>
        <p:spPr bwMode="auto">
          <a:xfrm>
            <a:off x="8015288" y="2781300"/>
            <a:ext cx="68262" cy="76200"/>
          </a:xfrm>
          <a:prstGeom prst="rect">
            <a:avLst/>
          </a:prstGeom>
          <a:solidFill>
            <a:srgbClr val="0EF044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tr-TR" altLang="tr-TR" dirty="0"/>
          </a:p>
        </p:txBody>
      </p:sp>
      <p:sp>
        <p:nvSpPr>
          <p:cNvPr id="71731" name="Rectangle 53"/>
          <p:cNvSpPr>
            <a:spLocks noChangeArrowheads="1"/>
          </p:cNvSpPr>
          <p:nvPr/>
        </p:nvSpPr>
        <p:spPr bwMode="auto">
          <a:xfrm>
            <a:off x="8094663" y="2781300"/>
            <a:ext cx="66675" cy="76200"/>
          </a:xfrm>
          <a:prstGeom prst="rect">
            <a:avLst/>
          </a:prstGeom>
          <a:solidFill>
            <a:srgbClr val="0EF044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tr-TR" altLang="tr-TR" dirty="0"/>
          </a:p>
        </p:txBody>
      </p:sp>
      <p:sp>
        <p:nvSpPr>
          <p:cNvPr id="71732" name="Text Box 54"/>
          <p:cNvSpPr txBox="1">
            <a:spLocks noChangeArrowheads="1"/>
          </p:cNvSpPr>
          <p:nvPr/>
        </p:nvSpPr>
        <p:spPr bwMode="auto">
          <a:xfrm>
            <a:off x="6892925" y="1447800"/>
            <a:ext cx="11432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tr-TR" altLang="tr-TR" dirty="0">
                <a:solidFill>
                  <a:srgbClr val="FF0000"/>
                </a:solidFill>
                <a:latin typeface="Arial" charset="0"/>
              </a:rPr>
              <a:t>Önceki</a:t>
            </a:r>
            <a:endParaRPr lang="en-US" altLang="tr-TR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71733" name="Text Box 55"/>
          <p:cNvSpPr txBox="1">
            <a:spLocks noChangeArrowheads="1"/>
          </p:cNvSpPr>
          <p:nvPr/>
        </p:nvSpPr>
        <p:spPr bwMode="auto">
          <a:xfrm>
            <a:off x="4951413" y="1447800"/>
            <a:ext cx="11785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tr-TR" altLang="tr-TR" dirty="0">
                <a:latin typeface="Arial" charset="0"/>
              </a:rPr>
              <a:t>Şimdiki</a:t>
            </a:r>
            <a:endParaRPr lang="en-US" altLang="tr-TR" dirty="0">
              <a:latin typeface="Arial" charset="0"/>
            </a:endParaRPr>
          </a:p>
        </p:txBody>
      </p:sp>
      <p:sp>
        <p:nvSpPr>
          <p:cNvPr id="71734" name="Freeform 56"/>
          <p:cNvSpPr>
            <a:spLocks/>
          </p:cNvSpPr>
          <p:nvPr/>
        </p:nvSpPr>
        <p:spPr bwMode="auto">
          <a:xfrm>
            <a:off x="5588000" y="762000"/>
            <a:ext cx="1828800" cy="698500"/>
          </a:xfrm>
          <a:custGeom>
            <a:avLst/>
            <a:gdLst>
              <a:gd name="T0" fmla="*/ 0 w 1296"/>
              <a:gd name="T1" fmla="*/ 2147483647 h 440"/>
              <a:gd name="T2" fmla="*/ 2147483647 w 1296"/>
              <a:gd name="T3" fmla="*/ 2147483647 h 440"/>
              <a:gd name="T4" fmla="*/ 2147483647 w 1296"/>
              <a:gd name="T5" fmla="*/ 2147483647 h 440"/>
              <a:gd name="T6" fmla="*/ 0 60000 65536"/>
              <a:gd name="T7" fmla="*/ 0 60000 65536"/>
              <a:gd name="T8" fmla="*/ 0 60000 65536"/>
              <a:gd name="T9" fmla="*/ 0 w 1296"/>
              <a:gd name="T10" fmla="*/ 0 h 440"/>
              <a:gd name="T11" fmla="*/ 1296 w 1296"/>
              <a:gd name="T12" fmla="*/ 440 h 4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96" h="440">
                <a:moveTo>
                  <a:pt x="0" y="440"/>
                </a:moveTo>
                <a:cubicBezTo>
                  <a:pt x="228" y="228"/>
                  <a:pt x="456" y="16"/>
                  <a:pt x="672" y="8"/>
                </a:cubicBezTo>
                <a:cubicBezTo>
                  <a:pt x="888" y="0"/>
                  <a:pt x="1092" y="196"/>
                  <a:pt x="1296" y="392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tr-TR" dirty="0"/>
          </a:p>
        </p:txBody>
      </p:sp>
      <p:sp>
        <p:nvSpPr>
          <p:cNvPr id="227385" name="Line 57"/>
          <p:cNvSpPr>
            <a:spLocks noChangeShapeType="1"/>
          </p:cNvSpPr>
          <p:nvPr/>
        </p:nvSpPr>
        <p:spPr bwMode="auto">
          <a:xfrm>
            <a:off x="3962400" y="2667000"/>
            <a:ext cx="4876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 dirty="0"/>
          </a:p>
        </p:txBody>
      </p:sp>
      <p:grpSp>
        <p:nvGrpSpPr>
          <p:cNvPr id="3" name="Group 58"/>
          <p:cNvGrpSpPr>
            <a:grpSpLocks/>
          </p:cNvGrpSpPr>
          <p:nvPr/>
        </p:nvGrpSpPr>
        <p:grpSpPr bwMode="auto">
          <a:xfrm>
            <a:off x="7337425" y="2679700"/>
            <a:ext cx="722313" cy="495300"/>
            <a:chOff x="3824" y="1776"/>
            <a:chExt cx="512" cy="312"/>
          </a:xfrm>
        </p:grpSpPr>
        <p:sp>
          <p:nvSpPr>
            <p:cNvPr id="71737" name="Rectangle 59"/>
            <p:cNvSpPr>
              <a:spLocks noChangeArrowheads="1"/>
            </p:cNvSpPr>
            <p:nvPr/>
          </p:nvSpPr>
          <p:spPr bwMode="auto">
            <a:xfrm>
              <a:off x="3824" y="1776"/>
              <a:ext cx="48" cy="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tr-TR" altLang="tr-TR" dirty="0"/>
            </a:p>
          </p:txBody>
        </p:sp>
        <p:sp>
          <p:nvSpPr>
            <p:cNvPr id="71738" name="Rectangle 60"/>
            <p:cNvSpPr>
              <a:spLocks noChangeArrowheads="1"/>
            </p:cNvSpPr>
            <p:nvPr/>
          </p:nvSpPr>
          <p:spPr bwMode="auto">
            <a:xfrm>
              <a:off x="3896" y="1776"/>
              <a:ext cx="48" cy="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tr-TR" altLang="tr-TR" dirty="0"/>
            </a:p>
          </p:txBody>
        </p:sp>
        <p:sp>
          <p:nvSpPr>
            <p:cNvPr id="71739" name="Rectangle 61"/>
            <p:cNvSpPr>
              <a:spLocks noChangeArrowheads="1"/>
            </p:cNvSpPr>
            <p:nvPr/>
          </p:nvSpPr>
          <p:spPr bwMode="auto">
            <a:xfrm>
              <a:off x="3960" y="1840"/>
              <a:ext cx="48" cy="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tr-TR" altLang="tr-TR" dirty="0"/>
            </a:p>
          </p:txBody>
        </p:sp>
        <p:sp>
          <p:nvSpPr>
            <p:cNvPr id="71740" name="Rectangle 62"/>
            <p:cNvSpPr>
              <a:spLocks noChangeArrowheads="1"/>
            </p:cNvSpPr>
            <p:nvPr/>
          </p:nvSpPr>
          <p:spPr bwMode="auto">
            <a:xfrm>
              <a:off x="4032" y="1848"/>
              <a:ext cx="48" cy="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tr-TR" altLang="tr-TR" dirty="0"/>
            </a:p>
          </p:txBody>
        </p:sp>
        <p:sp>
          <p:nvSpPr>
            <p:cNvPr id="71741" name="Rectangle 63"/>
            <p:cNvSpPr>
              <a:spLocks noChangeArrowheads="1"/>
            </p:cNvSpPr>
            <p:nvPr/>
          </p:nvSpPr>
          <p:spPr bwMode="auto">
            <a:xfrm>
              <a:off x="4088" y="1904"/>
              <a:ext cx="48" cy="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tr-TR" altLang="tr-TR" dirty="0"/>
            </a:p>
          </p:txBody>
        </p:sp>
        <p:sp>
          <p:nvSpPr>
            <p:cNvPr id="71742" name="Rectangle 64"/>
            <p:cNvSpPr>
              <a:spLocks noChangeArrowheads="1"/>
            </p:cNvSpPr>
            <p:nvPr/>
          </p:nvSpPr>
          <p:spPr bwMode="auto">
            <a:xfrm>
              <a:off x="4152" y="1912"/>
              <a:ext cx="48" cy="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tr-TR" altLang="tr-TR" dirty="0"/>
            </a:p>
          </p:txBody>
        </p:sp>
        <p:sp>
          <p:nvSpPr>
            <p:cNvPr id="71743" name="Rectangle 65"/>
            <p:cNvSpPr>
              <a:spLocks noChangeArrowheads="1"/>
            </p:cNvSpPr>
            <p:nvPr/>
          </p:nvSpPr>
          <p:spPr bwMode="auto">
            <a:xfrm>
              <a:off x="4224" y="1976"/>
              <a:ext cx="48" cy="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tr-TR" altLang="tr-TR" dirty="0"/>
            </a:p>
          </p:txBody>
        </p:sp>
        <p:sp>
          <p:nvSpPr>
            <p:cNvPr id="71744" name="Rectangle 66"/>
            <p:cNvSpPr>
              <a:spLocks noChangeArrowheads="1"/>
            </p:cNvSpPr>
            <p:nvPr/>
          </p:nvSpPr>
          <p:spPr bwMode="auto">
            <a:xfrm>
              <a:off x="4288" y="2040"/>
              <a:ext cx="48" cy="48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tr-TR" altLang="tr-TR" dirty="0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67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15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38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261938" y="304800"/>
            <a:ext cx="8588375" cy="1143000"/>
          </a:xfrm>
        </p:spPr>
        <p:txBody>
          <a:bodyPr/>
          <a:lstStyle/>
          <a:p>
            <a:pPr eaLnBrk="1" hangingPunct="1"/>
            <a:r>
              <a:rPr lang="tr-TR" altLang="tr-TR" dirty="0"/>
              <a:t>Modern Kafes (</a:t>
            </a:r>
            <a:r>
              <a:rPr lang="en-US" altLang="tr-TR" dirty="0"/>
              <a:t>Raster</a:t>
            </a:r>
            <a:r>
              <a:rPr lang="tr-TR" altLang="tr-TR" dirty="0"/>
              <a:t>)</a:t>
            </a:r>
            <a:r>
              <a:rPr lang="en-US" altLang="tr-TR" dirty="0"/>
              <a:t> Gra</a:t>
            </a:r>
            <a:r>
              <a:rPr lang="tr-TR" altLang="tr-TR" dirty="0"/>
              <a:t>f</a:t>
            </a:r>
            <a:r>
              <a:rPr lang="en-US" altLang="tr-TR" dirty="0"/>
              <a:t>i</a:t>
            </a:r>
            <a:r>
              <a:rPr lang="tr-TR" altLang="tr-TR" dirty="0"/>
              <a:t>k</a:t>
            </a:r>
            <a:r>
              <a:rPr lang="en-US" altLang="tr-TR" dirty="0"/>
              <a:t> S</a:t>
            </a:r>
            <a:r>
              <a:rPr lang="tr-TR" altLang="tr-TR" dirty="0"/>
              <a:t>i</a:t>
            </a:r>
            <a:r>
              <a:rPr lang="en-US" altLang="tr-TR" dirty="0"/>
              <a:t>stem</a:t>
            </a:r>
            <a:r>
              <a:rPr lang="tr-TR" altLang="tr-TR" dirty="0"/>
              <a:t>ler</a:t>
            </a:r>
            <a:endParaRPr lang="en-US" altLang="tr-TR" dirty="0"/>
          </a:p>
        </p:txBody>
      </p:sp>
      <p:grpSp>
        <p:nvGrpSpPr>
          <p:cNvPr id="2" name="Group 1"/>
          <p:cNvGrpSpPr/>
          <p:nvPr/>
        </p:nvGrpSpPr>
        <p:grpSpPr>
          <a:xfrm>
            <a:off x="914400" y="1981200"/>
            <a:ext cx="5824538" cy="4165600"/>
            <a:chOff x="914400" y="1981200"/>
            <a:chExt cx="5824538" cy="4165600"/>
          </a:xfrm>
        </p:grpSpPr>
        <p:sp>
          <p:nvSpPr>
            <p:cNvPr id="72709" name="Rectangle 4"/>
            <p:cNvSpPr>
              <a:spLocks noChangeArrowheads="1"/>
            </p:cNvSpPr>
            <p:nvPr/>
          </p:nvSpPr>
          <p:spPr bwMode="auto">
            <a:xfrm>
              <a:off x="914400" y="3942685"/>
              <a:ext cx="1545153" cy="78377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tr-TR" altLang="tr-TR" dirty="0"/>
                <a:t>Ekran</a:t>
              </a:r>
              <a:endParaRPr lang="en-US" altLang="tr-TR" dirty="0"/>
            </a:p>
            <a:p>
              <a:pPr algn="ctr"/>
              <a:r>
                <a:rPr lang="tr-TR" altLang="tr-TR" dirty="0"/>
                <a:t>İşlemcisi</a:t>
              </a:r>
              <a:endParaRPr lang="en-US" altLang="tr-TR" dirty="0"/>
            </a:p>
          </p:txBody>
        </p:sp>
        <p:sp>
          <p:nvSpPr>
            <p:cNvPr id="72710" name="Rectangle 5"/>
            <p:cNvSpPr>
              <a:spLocks noChangeArrowheads="1"/>
            </p:cNvSpPr>
            <p:nvPr/>
          </p:nvSpPr>
          <p:spPr bwMode="auto">
            <a:xfrm>
              <a:off x="5124909" y="3942685"/>
              <a:ext cx="1546453" cy="78377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tr-TR" dirty="0"/>
                <a:t>S</a:t>
              </a:r>
              <a:r>
                <a:rPr lang="tr-TR" altLang="tr-TR" dirty="0"/>
                <a:t>i</a:t>
              </a:r>
              <a:r>
                <a:rPr lang="en-US" altLang="tr-TR" dirty="0"/>
                <a:t>stem</a:t>
              </a:r>
            </a:p>
            <a:p>
              <a:pPr algn="ctr"/>
              <a:r>
                <a:rPr lang="tr-TR" altLang="tr-TR" dirty="0"/>
                <a:t>Belleği</a:t>
              </a:r>
              <a:endParaRPr lang="en-US" altLang="tr-TR" dirty="0"/>
            </a:p>
          </p:txBody>
        </p:sp>
        <p:sp>
          <p:nvSpPr>
            <p:cNvPr id="72711" name="Rectangle 6"/>
            <p:cNvSpPr>
              <a:spLocks noChangeArrowheads="1"/>
            </p:cNvSpPr>
            <p:nvPr/>
          </p:nvSpPr>
          <p:spPr bwMode="auto">
            <a:xfrm>
              <a:off x="3019655" y="3942685"/>
              <a:ext cx="1545153" cy="78377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tr-TR" dirty="0"/>
                <a:t>CPU</a:t>
              </a:r>
            </a:p>
          </p:txBody>
        </p:sp>
        <p:sp>
          <p:nvSpPr>
            <p:cNvPr id="72712" name="Rectangle 7"/>
            <p:cNvSpPr>
              <a:spLocks noChangeArrowheads="1"/>
            </p:cNvSpPr>
            <p:nvPr/>
          </p:nvSpPr>
          <p:spPr bwMode="auto">
            <a:xfrm>
              <a:off x="914400" y="5273060"/>
              <a:ext cx="1545153" cy="78377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tr-TR" altLang="tr-TR" dirty="0"/>
                <a:t>Çerçeve</a:t>
              </a:r>
              <a:endParaRPr lang="en-US" altLang="tr-TR" dirty="0"/>
            </a:p>
            <a:p>
              <a:pPr algn="ctr"/>
              <a:r>
                <a:rPr lang="tr-TR" altLang="tr-TR" dirty="0"/>
                <a:t>Tamponu</a:t>
              </a:r>
              <a:endParaRPr lang="en-US" altLang="tr-TR" dirty="0"/>
            </a:p>
          </p:txBody>
        </p:sp>
        <p:sp>
          <p:nvSpPr>
            <p:cNvPr id="72713" name="Line 8"/>
            <p:cNvSpPr>
              <a:spLocks noChangeShapeType="1"/>
            </p:cNvSpPr>
            <p:nvPr/>
          </p:nvSpPr>
          <p:spPr bwMode="auto">
            <a:xfrm flipV="1">
              <a:off x="1686327" y="4794616"/>
              <a:ext cx="0" cy="45799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tr-TR" dirty="0"/>
            </a:p>
          </p:txBody>
        </p:sp>
        <p:sp>
          <p:nvSpPr>
            <p:cNvPr id="72714" name="Freeform 9"/>
            <p:cNvSpPr>
              <a:spLocks/>
            </p:cNvSpPr>
            <p:nvPr/>
          </p:nvSpPr>
          <p:spPr bwMode="auto">
            <a:xfrm>
              <a:off x="6037186" y="5132662"/>
              <a:ext cx="573097" cy="1014138"/>
            </a:xfrm>
            <a:custGeom>
              <a:avLst/>
              <a:gdLst>
                <a:gd name="T0" fmla="*/ 0 w 392"/>
                <a:gd name="T1" fmla="*/ 136 h 744"/>
                <a:gd name="T2" fmla="*/ 538 w 392"/>
                <a:gd name="T3" fmla="*/ 88 h 744"/>
                <a:gd name="T4" fmla="*/ 538 w 392"/>
                <a:gd name="T5" fmla="*/ 664 h 744"/>
                <a:gd name="T6" fmla="*/ 0 w 392"/>
                <a:gd name="T7" fmla="*/ 568 h 7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2"/>
                <a:gd name="T13" fmla="*/ 0 h 744"/>
                <a:gd name="T14" fmla="*/ 392 w 392"/>
                <a:gd name="T15" fmla="*/ 744 h 7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2" h="744">
                  <a:moveTo>
                    <a:pt x="0" y="136"/>
                  </a:moveTo>
                  <a:cubicBezTo>
                    <a:pt x="140" y="68"/>
                    <a:pt x="280" y="0"/>
                    <a:pt x="336" y="88"/>
                  </a:cubicBezTo>
                  <a:cubicBezTo>
                    <a:pt x="392" y="176"/>
                    <a:pt x="392" y="584"/>
                    <a:pt x="336" y="664"/>
                  </a:cubicBezTo>
                  <a:cubicBezTo>
                    <a:pt x="280" y="744"/>
                    <a:pt x="56" y="584"/>
                    <a:pt x="0" y="56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tr-TR" dirty="0"/>
            </a:p>
          </p:txBody>
        </p:sp>
        <p:sp>
          <p:nvSpPr>
            <p:cNvPr id="72715" name="Line 10"/>
            <p:cNvSpPr>
              <a:spLocks noChangeShapeType="1"/>
            </p:cNvSpPr>
            <p:nvPr/>
          </p:nvSpPr>
          <p:spPr bwMode="auto">
            <a:xfrm flipH="1">
              <a:off x="5124909" y="5318042"/>
              <a:ext cx="91227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tr-TR" dirty="0"/>
            </a:p>
          </p:txBody>
        </p:sp>
        <p:sp>
          <p:nvSpPr>
            <p:cNvPr id="72716" name="Line 11"/>
            <p:cNvSpPr>
              <a:spLocks noChangeShapeType="1"/>
            </p:cNvSpPr>
            <p:nvPr/>
          </p:nvSpPr>
          <p:spPr bwMode="auto">
            <a:xfrm flipH="1">
              <a:off x="5124909" y="5906896"/>
              <a:ext cx="91227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tr-TR" dirty="0"/>
            </a:p>
          </p:txBody>
        </p:sp>
        <p:sp>
          <p:nvSpPr>
            <p:cNvPr id="72717" name="Line 12"/>
            <p:cNvSpPr>
              <a:spLocks noChangeShapeType="1"/>
            </p:cNvSpPr>
            <p:nvPr/>
          </p:nvSpPr>
          <p:spPr bwMode="auto">
            <a:xfrm flipV="1">
              <a:off x="5124909" y="5318042"/>
              <a:ext cx="0" cy="5888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tr-TR" dirty="0"/>
            </a:p>
          </p:txBody>
        </p:sp>
        <p:sp>
          <p:nvSpPr>
            <p:cNvPr id="72718" name="Rectangle 13"/>
            <p:cNvSpPr>
              <a:spLocks noChangeArrowheads="1"/>
            </p:cNvSpPr>
            <p:nvPr/>
          </p:nvSpPr>
          <p:spPr bwMode="auto">
            <a:xfrm>
              <a:off x="5228884" y="5398464"/>
              <a:ext cx="119295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tr-TR" dirty="0"/>
                <a:t>Monit</a:t>
              </a:r>
              <a:r>
                <a:rPr lang="tr-TR" altLang="tr-TR" dirty="0"/>
                <a:t>ö</a:t>
              </a:r>
              <a:r>
                <a:rPr lang="en-US" altLang="tr-TR" dirty="0"/>
                <a:t>r</a:t>
              </a:r>
            </a:p>
          </p:txBody>
        </p:sp>
        <p:sp>
          <p:nvSpPr>
            <p:cNvPr id="72719" name="Line 14"/>
            <p:cNvSpPr>
              <a:spLocks noChangeShapeType="1"/>
            </p:cNvSpPr>
            <p:nvPr/>
          </p:nvSpPr>
          <p:spPr bwMode="auto">
            <a:xfrm>
              <a:off x="4633683" y="5579755"/>
              <a:ext cx="42105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tr-TR" dirty="0"/>
            </a:p>
          </p:txBody>
        </p:sp>
        <p:sp>
          <p:nvSpPr>
            <p:cNvPr id="72720" name="Rectangle 15"/>
            <p:cNvSpPr>
              <a:spLocks noChangeArrowheads="1"/>
            </p:cNvSpPr>
            <p:nvPr/>
          </p:nvSpPr>
          <p:spPr bwMode="auto">
            <a:xfrm>
              <a:off x="3019655" y="5252614"/>
              <a:ext cx="1545153" cy="78241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tr-TR" dirty="0"/>
                <a:t>Video</a:t>
              </a:r>
            </a:p>
            <a:p>
              <a:pPr algn="ctr"/>
              <a:r>
                <a:rPr lang="tr-TR" altLang="tr-TR" dirty="0"/>
                <a:t>K</a:t>
              </a:r>
              <a:r>
                <a:rPr lang="en-US" altLang="tr-TR" dirty="0"/>
                <a:t>ontrol</a:t>
              </a:r>
              <a:r>
                <a:rPr lang="tr-TR" altLang="tr-TR" dirty="0"/>
                <a:t>cü</a:t>
              </a:r>
              <a:endParaRPr lang="en-US" altLang="tr-TR" dirty="0"/>
            </a:p>
          </p:txBody>
        </p:sp>
        <p:sp>
          <p:nvSpPr>
            <p:cNvPr id="72721" name="Line 16"/>
            <p:cNvSpPr>
              <a:spLocks noChangeShapeType="1"/>
            </p:cNvSpPr>
            <p:nvPr/>
          </p:nvSpPr>
          <p:spPr bwMode="auto">
            <a:xfrm>
              <a:off x="2528429" y="5645183"/>
              <a:ext cx="42105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tr-TR" dirty="0"/>
            </a:p>
          </p:txBody>
        </p:sp>
        <p:sp>
          <p:nvSpPr>
            <p:cNvPr id="72722" name="Rectangle 17"/>
            <p:cNvSpPr>
              <a:spLocks noChangeArrowheads="1"/>
            </p:cNvSpPr>
            <p:nvPr/>
          </p:nvSpPr>
          <p:spPr bwMode="auto">
            <a:xfrm>
              <a:off x="914400" y="2897196"/>
              <a:ext cx="5824538" cy="45799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tr-TR" dirty="0">
                  <a:solidFill>
                    <a:srgbClr val="011E79"/>
                  </a:solidFill>
                </a:rPr>
                <a:t>S</a:t>
              </a:r>
              <a:r>
                <a:rPr lang="tr-TR" altLang="tr-TR" dirty="0">
                  <a:solidFill>
                    <a:srgbClr val="011E79"/>
                  </a:solidFill>
                </a:rPr>
                <a:t>i</a:t>
              </a:r>
              <a:r>
                <a:rPr lang="en-US" altLang="tr-TR" dirty="0">
                  <a:solidFill>
                    <a:srgbClr val="011E79"/>
                  </a:solidFill>
                </a:rPr>
                <a:t>stem </a:t>
              </a:r>
              <a:r>
                <a:rPr lang="tr-TR" altLang="tr-TR" dirty="0">
                  <a:solidFill>
                    <a:srgbClr val="011E79"/>
                  </a:solidFill>
                </a:rPr>
                <a:t>Veri Hattı (Bus)</a:t>
              </a:r>
              <a:endParaRPr lang="en-US" altLang="tr-TR" dirty="0">
                <a:solidFill>
                  <a:srgbClr val="011E79"/>
                </a:solidFill>
              </a:endParaRPr>
            </a:p>
          </p:txBody>
        </p:sp>
        <p:sp>
          <p:nvSpPr>
            <p:cNvPr id="72723" name="Rectangle 18"/>
            <p:cNvSpPr>
              <a:spLocks noChangeArrowheads="1"/>
            </p:cNvSpPr>
            <p:nvPr/>
          </p:nvSpPr>
          <p:spPr bwMode="auto">
            <a:xfrm>
              <a:off x="2484244" y="1981200"/>
              <a:ext cx="2735532" cy="462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tr-TR" altLang="tr-TR" dirty="0"/>
                <a:t>Girdi/Çıktı Birimleri</a:t>
              </a:r>
              <a:endParaRPr lang="en-US" altLang="tr-TR" dirty="0"/>
            </a:p>
          </p:txBody>
        </p:sp>
        <p:sp>
          <p:nvSpPr>
            <p:cNvPr id="72724" name="Line 19"/>
            <p:cNvSpPr>
              <a:spLocks noChangeShapeType="1"/>
            </p:cNvSpPr>
            <p:nvPr/>
          </p:nvSpPr>
          <p:spPr bwMode="auto">
            <a:xfrm flipV="1">
              <a:off x="1686327" y="3420622"/>
              <a:ext cx="0" cy="45799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tr-TR" dirty="0"/>
            </a:p>
          </p:txBody>
        </p:sp>
        <p:sp>
          <p:nvSpPr>
            <p:cNvPr id="72725" name="Line 20"/>
            <p:cNvSpPr>
              <a:spLocks noChangeShapeType="1"/>
            </p:cNvSpPr>
            <p:nvPr/>
          </p:nvSpPr>
          <p:spPr bwMode="auto">
            <a:xfrm flipV="1">
              <a:off x="3791581" y="3420622"/>
              <a:ext cx="0" cy="45799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tr-TR" dirty="0"/>
            </a:p>
          </p:txBody>
        </p:sp>
        <p:sp>
          <p:nvSpPr>
            <p:cNvPr id="72726" name="Line 21"/>
            <p:cNvSpPr>
              <a:spLocks noChangeShapeType="1"/>
            </p:cNvSpPr>
            <p:nvPr/>
          </p:nvSpPr>
          <p:spPr bwMode="auto">
            <a:xfrm flipV="1">
              <a:off x="5896836" y="3420622"/>
              <a:ext cx="0" cy="45799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tr-TR" dirty="0"/>
            </a:p>
          </p:txBody>
        </p:sp>
        <p:sp>
          <p:nvSpPr>
            <p:cNvPr id="72727" name="Line 22"/>
            <p:cNvSpPr>
              <a:spLocks noChangeShapeType="1"/>
            </p:cNvSpPr>
            <p:nvPr/>
          </p:nvSpPr>
          <p:spPr bwMode="auto">
            <a:xfrm flipV="1">
              <a:off x="3791581" y="2373770"/>
              <a:ext cx="0" cy="45799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tr-TR" dirty="0"/>
            </a:p>
          </p:txBody>
        </p:sp>
      </p:grpSp>
      <p:sp>
        <p:nvSpPr>
          <p:cNvPr id="72708" name="Rectangle 23"/>
          <p:cNvSpPr>
            <a:spLocks noChangeArrowheads="1"/>
          </p:cNvSpPr>
          <p:nvPr/>
        </p:nvSpPr>
        <p:spPr bwMode="auto">
          <a:xfrm>
            <a:off x="7100422" y="5664948"/>
            <a:ext cx="165301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tr-TR" altLang="tr-TR" sz="1800" dirty="0">
                <a:solidFill>
                  <a:srgbClr val="FF0000"/>
                </a:solidFill>
              </a:rPr>
              <a:t>Şekil</a:t>
            </a:r>
            <a:r>
              <a:rPr lang="en-US" altLang="tr-TR" sz="1800" dirty="0">
                <a:solidFill>
                  <a:srgbClr val="FF0000"/>
                </a:solidFill>
              </a:rPr>
              <a:t> 2.29</a:t>
            </a:r>
          </a:p>
          <a:p>
            <a:pPr algn="ctr"/>
            <a:r>
              <a:rPr lang="en-US" altLang="tr-TR" sz="1800" dirty="0">
                <a:solidFill>
                  <a:srgbClr val="FF0000"/>
                </a:solidFill>
              </a:rPr>
              <a:t>Hearn </a:t>
            </a:r>
            <a:r>
              <a:rPr lang="tr-TR" altLang="tr-TR" sz="1800" dirty="0">
                <a:solidFill>
                  <a:srgbClr val="FF0000"/>
                </a:solidFill>
              </a:rPr>
              <a:t>&amp;</a:t>
            </a:r>
            <a:r>
              <a:rPr lang="en-US" altLang="tr-TR" sz="1800" dirty="0">
                <a:solidFill>
                  <a:srgbClr val="FF0000"/>
                </a:solidFill>
              </a:rPr>
              <a:t> Baker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68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432404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826" name="Object 2"/>
          <p:cNvGraphicFramePr>
            <a:graphicFrameLocks noChangeAspect="1"/>
          </p:cNvGraphicFramePr>
          <p:nvPr/>
        </p:nvGraphicFramePr>
        <p:xfrm>
          <a:off x="327025" y="1820863"/>
          <a:ext cx="8504238" cy="421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8" name="Bitmap Image" r:id="rId3" imgW="7095238" imgH="3514286" progId="Paint.Picture">
                  <p:embed/>
                </p:oleObj>
              </mc:Choice>
              <mc:Fallback>
                <p:oleObj name="Bitmap Image" r:id="rId3" imgW="7095238" imgH="3514286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025" y="1820863"/>
                        <a:ext cx="8504238" cy="421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261938" y="304800"/>
            <a:ext cx="8588375" cy="1143000"/>
          </a:xfrm>
        </p:spPr>
        <p:txBody>
          <a:bodyPr/>
          <a:lstStyle/>
          <a:p>
            <a:pPr eaLnBrk="1" hangingPunct="1"/>
            <a:r>
              <a:rPr lang="tr-TR" altLang="tr-TR" dirty="0"/>
              <a:t>Modern Kafes (</a:t>
            </a:r>
            <a:r>
              <a:rPr lang="en-US" altLang="tr-TR" dirty="0"/>
              <a:t>Raster</a:t>
            </a:r>
            <a:r>
              <a:rPr lang="tr-TR" altLang="tr-TR" dirty="0"/>
              <a:t>)</a:t>
            </a:r>
            <a:r>
              <a:rPr lang="en-US" altLang="tr-TR" dirty="0"/>
              <a:t> Gra</a:t>
            </a:r>
            <a:r>
              <a:rPr lang="tr-TR" altLang="tr-TR" dirty="0"/>
              <a:t>f</a:t>
            </a:r>
            <a:r>
              <a:rPr lang="en-US" altLang="tr-TR" dirty="0"/>
              <a:t>i</a:t>
            </a:r>
            <a:r>
              <a:rPr lang="tr-TR" altLang="tr-TR" dirty="0"/>
              <a:t>k</a:t>
            </a:r>
            <a:r>
              <a:rPr lang="en-US" altLang="tr-TR" dirty="0"/>
              <a:t> S</a:t>
            </a:r>
            <a:r>
              <a:rPr lang="tr-TR" altLang="tr-TR" dirty="0"/>
              <a:t>i</a:t>
            </a:r>
            <a:r>
              <a:rPr lang="en-US" altLang="tr-TR" dirty="0"/>
              <a:t>stem</a:t>
            </a:r>
            <a:r>
              <a:rPr lang="tr-TR" altLang="tr-TR" dirty="0"/>
              <a:t>ler</a:t>
            </a:r>
            <a:endParaRPr lang="en-US" altLang="tr-TR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69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74082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BLINN-ORAN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1412776"/>
            <a:ext cx="2640013" cy="200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 descr="BLINN-STRAWBER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1412776"/>
            <a:ext cx="2109788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6" descr="TEXTUR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462126"/>
            <a:ext cx="4361155" cy="2887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9" name="Text Box 7"/>
          <p:cNvSpPr txBox="1">
            <a:spLocks noChangeArrowheads="1"/>
          </p:cNvSpPr>
          <p:nvPr/>
        </p:nvSpPr>
        <p:spPr bwMode="auto">
          <a:xfrm>
            <a:off x="251520" y="3553271"/>
            <a:ext cx="446308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sv-SE" altLang="tr-TR" sz="1400" b="1" dirty="0">
                <a:latin typeface="Tahoma" pitchFamily="34" charset="0"/>
              </a:rPr>
              <a:t>İlk “Bump-mapped” uygulamaları (Blinn 1978)</a:t>
            </a:r>
            <a:endParaRPr lang="en-IE" altLang="tr-TR" sz="1400" b="1" dirty="0">
              <a:latin typeface="Tahoma" pitchFamily="34" charset="0"/>
            </a:endParaRPr>
          </a:p>
        </p:txBody>
      </p:sp>
      <p:sp>
        <p:nvSpPr>
          <p:cNvPr id="8200" name="Text Box 8"/>
          <p:cNvSpPr txBox="1">
            <a:spLocks noChangeArrowheads="1"/>
          </p:cNvSpPr>
          <p:nvPr/>
        </p:nvSpPr>
        <p:spPr bwMode="auto">
          <a:xfrm>
            <a:off x="3707904" y="6433591"/>
            <a:ext cx="544578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IE" altLang="tr-TR" sz="1400" b="1" dirty="0">
                <a:latin typeface="Tahoma" pitchFamily="34" charset="0"/>
              </a:rPr>
              <a:t>“Texture-mapped” görüntülerin ilklerinden (Catmull 1974)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457200" y="228600"/>
            <a:ext cx="7569200" cy="1219200"/>
          </a:xfrm>
          <a:prstGeom prst="rect">
            <a:avLst/>
          </a:prstGeom>
        </p:spPr>
        <p:txBody>
          <a:bodyPr anchor="ctr" anchorCtr="0"/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/>
              <a:t>Grafiğin Tarihinden Görüntüler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7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461990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Freeform 2"/>
          <p:cNvSpPr>
            <a:spLocks/>
          </p:cNvSpPr>
          <p:nvPr/>
        </p:nvSpPr>
        <p:spPr bwMode="auto">
          <a:xfrm>
            <a:off x="5486400" y="4411935"/>
            <a:ext cx="228600" cy="609600"/>
          </a:xfrm>
          <a:custGeom>
            <a:avLst/>
            <a:gdLst>
              <a:gd name="T0" fmla="*/ 0 w 144"/>
              <a:gd name="T1" fmla="*/ 0 h 384"/>
              <a:gd name="T2" fmla="*/ 0 w 144"/>
              <a:gd name="T3" fmla="*/ 2147483647 h 384"/>
              <a:gd name="T4" fmla="*/ 2147483647 w 144"/>
              <a:gd name="T5" fmla="*/ 2147483647 h 384"/>
              <a:gd name="T6" fmla="*/ 0 w 144"/>
              <a:gd name="T7" fmla="*/ 0 h 384"/>
              <a:gd name="T8" fmla="*/ 0 60000 65536"/>
              <a:gd name="T9" fmla="*/ 0 60000 65536"/>
              <a:gd name="T10" fmla="*/ 0 60000 65536"/>
              <a:gd name="T11" fmla="*/ 0 60000 65536"/>
              <a:gd name="T12" fmla="*/ 0 w 144"/>
              <a:gd name="T13" fmla="*/ 0 h 384"/>
              <a:gd name="T14" fmla="*/ 144 w 144"/>
              <a:gd name="T15" fmla="*/ 384 h 38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4" h="384">
                <a:moveTo>
                  <a:pt x="0" y="0"/>
                </a:moveTo>
                <a:lnTo>
                  <a:pt x="0" y="384"/>
                </a:lnTo>
                <a:lnTo>
                  <a:pt x="144" y="192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tr-TR" dirty="0"/>
          </a:p>
        </p:txBody>
      </p:sp>
      <p:sp>
        <p:nvSpPr>
          <p:cNvPr id="75779" name="Text Box 3"/>
          <p:cNvSpPr txBox="1">
            <a:spLocks noChangeArrowheads="1"/>
          </p:cNvSpPr>
          <p:nvPr/>
        </p:nvSpPr>
        <p:spPr bwMode="auto">
          <a:xfrm>
            <a:off x="5122863" y="3984898"/>
            <a:ext cx="9350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tr-TR" sz="2800" dirty="0"/>
              <a:t>DAC</a:t>
            </a:r>
          </a:p>
        </p:txBody>
      </p:sp>
      <p:sp>
        <p:nvSpPr>
          <p:cNvPr id="75780" name="Line 4"/>
          <p:cNvSpPr>
            <a:spLocks noChangeShapeType="1"/>
          </p:cNvSpPr>
          <p:nvPr/>
        </p:nvSpPr>
        <p:spPr bwMode="auto">
          <a:xfrm>
            <a:off x="5715000" y="4716735"/>
            <a:ext cx="533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 dirty="0"/>
          </a:p>
        </p:txBody>
      </p:sp>
      <p:sp>
        <p:nvSpPr>
          <p:cNvPr id="75781" name="Rectangle 5"/>
          <p:cNvSpPr>
            <a:spLocks noGrp="1" noChangeArrowheads="1"/>
          </p:cNvSpPr>
          <p:nvPr>
            <p:ph type="title"/>
          </p:nvPr>
        </p:nvSpPr>
        <p:spPr>
          <a:xfrm>
            <a:off x="261938" y="304800"/>
            <a:ext cx="8588375" cy="1143000"/>
          </a:xfrm>
        </p:spPr>
        <p:txBody>
          <a:bodyPr/>
          <a:lstStyle/>
          <a:p>
            <a:pPr eaLnBrk="1" hangingPunct="1"/>
            <a:r>
              <a:rPr lang="en-US" altLang="tr-TR" dirty="0"/>
              <a:t>Framebuffer</a:t>
            </a:r>
            <a:r>
              <a:rPr lang="tr-TR" altLang="tr-TR" dirty="0"/>
              <a:t> Renk Sistemi</a:t>
            </a:r>
            <a:endParaRPr lang="en-US" altLang="tr-TR" dirty="0"/>
          </a:p>
        </p:txBody>
      </p:sp>
      <p:sp>
        <p:nvSpPr>
          <p:cNvPr id="231430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tr-TR" sz="2400" dirty="0"/>
              <a:t>Her bir renk bileşeni için (</a:t>
            </a:r>
            <a:r>
              <a:rPr lang="en-US" sz="2400" dirty="0"/>
              <a:t>R, G</a:t>
            </a:r>
            <a:r>
              <a:rPr lang="tr-TR" sz="2400" dirty="0"/>
              <a:t> ve</a:t>
            </a:r>
            <a:r>
              <a:rPr lang="en-US" sz="2400" dirty="0"/>
              <a:t> B</a:t>
            </a:r>
            <a:r>
              <a:rPr lang="tr-TR" sz="2400" dirty="0"/>
              <a:t>) ayrı</a:t>
            </a:r>
            <a:r>
              <a:rPr lang="en-US" sz="2400" dirty="0"/>
              <a:t> framebuffer</a:t>
            </a:r>
            <a:r>
              <a:rPr lang="tr-TR" sz="2400" dirty="0"/>
              <a:t> tutulur.</a:t>
            </a:r>
            <a:endParaRPr lang="en-US" sz="2400" dirty="0"/>
          </a:p>
          <a:p>
            <a:pPr eaLnBrk="1" hangingPunct="1">
              <a:defRPr/>
            </a:pPr>
            <a:r>
              <a:rPr lang="tr-TR" sz="2400" dirty="0"/>
              <a:t>Her piksel </a:t>
            </a:r>
            <a:r>
              <a:rPr lang="en-US" sz="2400" dirty="0"/>
              <a:t>24 bit = 8 bit </a:t>
            </a:r>
            <a:r>
              <a:rPr lang="tr-TR" sz="2400" dirty="0"/>
              <a:t>kırmızı</a:t>
            </a:r>
            <a:r>
              <a:rPr lang="en-US" sz="2400" dirty="0"/>
              <a:t>, 8 bit </a:t>
            </a:r>
            <a:r>
              <a:rPr lang="tr-TR" sz="2400" dirty="0"/>
              <a:t>yeşil</a:t>
            </a:r>
            <a:r>
              <a:rPr lang="en-US" sz="2400" dirty="0"/>
              <a:t>, 8 bit </a:t>
            </a:r>
            <a:r>
              <a:rPr lang="tr-TR" sz="2400" dirty="0"/>
              <a:t>mavi (16 milyon renk; "true color" sistemler)</a:t>
            </a:r>
          </a:p>
          <a:p>
            <a:pPr eaLnBrk="1" hangingPunct="1">
              <a:defRPr/>
            </a:pPr>
            <a:r>
              <a:rPr lang="tr-TR" sz="2400" dirty="0"/>
              <a:t>Dördüncü bileşen Alfa (geçirgenlik) kanalı olabilir.</a:t>
            </a:r>
          </a:p>
          <a:p>
            <a:pPr lvl="1">
              <a:defRPr/>
            </a:pPr>
            <a:r>
              <a:rPr lang="tr-TR" sz="2100" dirty="0"/>
              <a:t>RGBA</a:t>
            </a:r>
            <a:endParaRPr lang="en-US" sz="2100" dirty="0"/>
          </a:p>
        </p:txBody>
      </p:sp>
      <p:sp>
        <p:nvSpPr>
          <p:cNvPr id="231431" name="Text Box 7"/>
          <p:cNvSpPr txBox="1">
            <a:spLocks noChangeArrowheads="1"/>
          </p:cNvSpPr>
          <p:nvPr/>
        </p:nvSpPr>
        <p:spPr bwMode="auto">
          <a:xfrm>
            <a:off x="4227513" y="2743200"/>
            <a:ext cx="274637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endParaRPr lang="en-US" altLang="tr-TR" sz="2800" dirty="0"/>
          </a:p>
          <a:p>
            <a:endParaRPr lang="en-US" altLang="tr-TR" dirty="0">
              <a:latin typeface="Courier New" pitchFamily="49" charset="0"/>
            </a:endParaRPr>
          </a:p>
        </p:txBody>
      </p:sp>
      <p:pic>
        <p:nvPicPr>
          <p:cNvPr id="75784" name="Picture 8" descr="r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938" y="3726135"/>
            <a:ext cx="155892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5" name="Picture 9" descr="gre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400" y="4183335"/>
            <a:ext cx="1557338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6" name="Picture 10" descr="blu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4640535"/>
            <a:ext cx="155892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7" name="Picture 11" descr="da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538" y="4030935"/>
            <a:ext cx="155892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8" name="Freeform 12"/>
          <p:cNvSpPr>
            <a:spLocks/>
          </p:cNvSpPr>
          <p:nvPr/>
        </p:nvSpPr>
        <p:spPr bwMode="auto">
          <a:xfrm>
            <a:off x="3962400" y="3878535"/>
            <a:ext cx="1524000" cy="685800"/>
          </a:xfrm>
          <a:custGeom>
            <a:avLst/>
            <a:gdLst>
              <a:gd name="T0" fmla="*/ 0 w 960"/>
              <a:gd name="T1" fmla="*/ 0 h 384"/>
              <a:gd name="T2" fmla="*/ 2147483647 w 960"/>
              <a:gd name="T3" fmla="*/ 0 h 384"/>
              <a:gd name="T4" fmla="*/ 2147483647 w 960"/>
              <a:gd name="T5" fmla="*/ 2147483647 h 384"/>
              <a:gd name="T6" fmla="*/ 2147483647 w 960"/>
              <a:gd name="T7" fmla="*/ 2147483647 h 384"/>
              <a:gd name="T8" fmla="*/ 0 60000 65536"/>
              <a:gd name="T9" fmla="*/ 0 60000 65536"/>
              <a:gd name="T10" fmla="*/ 0 60000 65536"/>
              <a:gd name="T11" fmla="*/ 0 60000 65536"/>
              <a:gd name="T12" fmla="*/ 0 w 960"/>
              <a:gd name="T13" fmla="*/ 0 h 384"/>
              <a:gd name="T14" fmla="*/ 960 w 960"/>
              <a:gd name="T15" fmla="*/ 384 h 38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60" h="384">
                <a:moveTo>
                  <a:pt x="0" y="0"/>
                </a:moveTo>
                <a:lnTo>
                  <a:pt x="624" y="0"/>
                </a:lnTo>
                <a:lnTo>
                  <a:pt x="624" y="384"/>
                </a:lnTo>
                <a:lnTo>
                  <a:pt x="960" y="384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tr-TR" dirty="0"/>
          </a:p>
        </p:txBody>
      </p:sp>
      <p:sp>
        <p:nvSpPr>
          <p:cNvPr id="75789" name="Freeform 13"/>
          <p:cNvSpPr>
            <a:spLocks/>
          </p:cNvSpPr>
          <p:nvPr/>
        </p:nvSpPr>
        <p:spPr bwMode="auto">
          <a:xfrm>
            <a:off x="3200400" y="4564335"/>
            <a:ext cx="2286000" cy="152400"/>
          </a:xfrm>
          <a:custGeom>
            <a:avLst/>
            <a:gdLst>
              <a:gd name="T0" fmla="*/ 0 w 1440"/>
              <a:gd name="T1" fmla="*/ 0 h 96"/>
              <a:gd name="T2" fmla="*/ 2147483647 w 1440"/>
              <a:gd name="T3" fmla="*/ 0 h 96"/>
              <a:gd name="T4" fmla="*/ 2147483647 w 1440"/>
              <a:gd name="T5" fmla="*/ 2147483647 h 96"/>
              <a:gd name="T6" fmla="*/ 2147483647 w 1440"/>
              <a:gd name="T7" fmla="*/ 2147483647 h 96"/>
              <a:gd name="T8" fmla="*/ 0 60000 65536"/>
              <a:gd name="T9" fmla="*/ 0 60000 65536"/>
              <a:gd name="T10" fmla="*/ 0 60000 65536"/>
              <a:gd name="T11" fmla="*/ 0 60000 65536"/>
              <a:gd name="T12" fmla="*/ 0 w 1440"/>
              <a:gd name="T13" fmla="*/ 0 h 96"/>
              <a:gd name="T14" fmla="*/ 1440 w 1440"/>
              <a:gd name="T15" fmla="*/ 96 h 9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40" h="96">
                <a:moveTo>
                  <a:pt x="0" y="0"/>
                </a:moveTo>
                <a:lnTo>
                  <a:pt x="1008" y="0"/>
                </a:lnTo>
                <a:lnTo>
                  <a:pt x="1008" y="96"/>
                </a:lnTo>
                <a:lnTo>
                  <a:pt x="1440" y="96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tr-TR" dirty="0"/>
          </a:p>
        </p:txBody>
      </p:sp>
      <p:sp>
        <p:nvSpPr>
          <p:cNvPr id="75790" name="Freeform 14"/>
          <p:cNvSpPr>
            <a:spLocks/>
          </p:cNvSpPr>
          <p:nvPr/>
        </p:nvSpPr>
        <p:spPr bwMode="auto">
          <a:xfrm>
            <a:off x="2362200" y="4869135"/>
            <a:ext cx="3124200" cy="381000"/>
          </a:xfrm>
          <a:custGeom>
            <a:avLst/>
            <a:gdLst>
              <a:gd name="T0" fmla="*/ 0 w 1968"/>
              <a:gd name="T1" fmla="*/ 2147483647 h 240"/>
              <a:gd name="T2" fmla="*/ 2147483647 w 1968"/>
              <a:gd name="T3" fmla="*/ 2147483647 h 240"/>
              <a:gd name="T4" fmla="*/ 2147483647 w 1968"/>
              <a:gd name="T5" fmla="*/ 0 h 240"/>
              <a:gd name="T6" fmla="*/ 2147483647 w 1968"/>
              <a:gd name="T7" fmla="*/ 0 h 240"/>
              <a:gd name="T8" fmla="*/ 0 60000 65536"/>
              <a:gd name="T9" fmla="*/ 0 60000 65536"/>
              <a:gd name="T10" fmla="*/ 0 60000 65536"/>
              <a:gd name="T11" fmla="*/ 0 60000 65536"/>
              <a:gd name="T12" fmla="*/ 0 w 1968"/>
              <a:gd name="T13" fmla="*/ 0 h 240"/>
              <a:gd name="T14" fmla="*/ 1968 w 1968"/>
              <a:gd name="T15" fmla="*/ 240 h 2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68" h="240">
                <a:moveTo>
                  <a:pt x="0" y="240"/>
                </a:moveTo>
                <a:lnTo>
                  <a:pt x="1536" y="240"/>
                </a:lnTo>
                <a:lnTo>
                  <a:pt x="1536" y="0"/>
                </a:lnTo>
                <a:lnTo>
                  <a:pt x="1968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tr-TR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70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5437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431" grpId="0" autoUpdateAnimBg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1" name="Rectangle 5"/>
          <p:cNvSpPr>
            <a:spLocks noGrp="1" noChangeArrowheads="1"/>
          </p:cNvSpPr>
          <p:nvPr>
            <p:ph type="title"/>
          </p:nvPr>
        </p:nvSpPr>
        <p:spPr>
          <a:xfrm>
            <a:off x="261938" y="304800"/>
            <a:ext cx="8588375" cy="1143000"/>
          </a:xfrm>
        </p:spPr>
        <p:txBody>
          <a:bodyPr/>
          <a:lstStyle/>
          <a:p>
            <a:pPr eaLnBrk="1" hangingPunct="1"/>
            <a:r>
              <a:rPr lang="en-US" altLang="tr-TR" dirty="0"/>
              <a:t>Framebuffer</a:t>
            </a:r>
            <a:r>
              <a:rPr lang="tr-TR" altLang="tr-TR" dirty="0"/>
              <a:t> Renk Sistemi</a:t>
            </a:r>
            <a:endParaRPr lang="en-US" altLang="tr-TR" dirty="0"/>
          </a:p>
        </p:txBody>
      </p:sp>
      <p:sp>
        <p:nvSpPr>
          <p:cNvPr id="231430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61950" indent="-361950">
              <a:defRPr/>
            </a:pPr>
            <a:r>
              <a:rPr lang="tr-TR" dirty="0"/>
              <a:t>Elinizde her piksel için </a:t>
            </a:r>
            <a:r>
              <a:rPr lang="en-US" sz="2700" dirty="0">
                <a:effectLst/>
              </a:rPr>
              <a:t>16 bits </a:t>
            </a:r>
            <a:r>
              <a:rPr lang="tr-TR" sz="2700" dirty="0">
                <a:effectLst/>
              </a:rPr>
              <a:t>olsa</a:t>
            </a:r>
            <a:r>
              <a:rPr lang="en-US" sz="2700" dirty="0">
                <a:effectLst/>
              </a:rPr>
              <a:t> </a:t>
            </a:r>
            <a:endParaRPr lang="tr-TR" sz="2700" dirty="0">
              <a:effectLst/>
            </a:endParaRPr>
          </a:p>
          <a:p>
            <a:pPr marL="742950" lvl="1" indent="-285750">
              <a:defRPr/>
            </a:pPr>
            <a:r>
              <a:rPr lang="en-US" sz="2400" dirty="0">
                <a:effectLst/>
              </a:rPr>
              <a:t>? bit </a:t>
            </a:r>
            <a:r>
              <a:rPr lang="tr-TR" sz="2400" dirty="0">
                <a:effectLst/>
              </a:rPr>
              <a:t>kırmızı</a:t>
            </a:r>
            <a:r>
              <a:rPr lang="en-US" sz="2400" dirty="0">
                <a:effectLst/>
              </a:rPr>
              <a:t>, ? bit </a:t>
            </a:r>
            <a:r>
              <a:rPr lang="tr-TR" sz="2400" dirty="0">
                <a:effectLst/>
              </a:rPr>
              <a:t>yeşil</a:t>
            </a:r>
            <a:r>
              <a:rPr lang="en-US" sz="2400" dirty="0">
                <a:effectLst/>
              </a:rPr>
              <a:t>, ? bit </a:t>
            </a:r>
            <a:r>
              <a:rPr lang="tr-TR" sz="2400" dirty="0">
                <a:effectLst/>
              </a:rPr>
              <a:t>mavi</a:t>
            </a:r>
          </a:p>
          <a:p>
            <a:pPr marL="742950" lvl="1" indent="-285750">
              <a:defRPr/>
            </a:pPr>
            <a:r>
              <a:rPr lang="tr-TR" sz="2400" dirty="0"/>
              <a:t>Yeşil önemlidir; 5-6-5</a:t>
            </a:r>
          </a:p>
          <a:p>
            <a:pPr marL="360363" indent="-360363">
              <a:defRPr/>
            </a:pPr>
            <a:r>
              <a:rPr lang="tr-TR" sz="2700" dirty="0"/>
              <a:t>RGBA için gereken bellek</a:t>
            </a:r>
          </a:p>
          <a:p>
            <a:pPr marL="742950" lvl="1" indent="-285750">
              <a:defRPr/>
            </a:pPr>
            <a:r>
              <a:rPr lang="tr-TR" sz="2400" dirty="0"/>
              <a:t>1920x1080x32 bit</a:t>
            </a:r>
          </a:p>
          <a:p>
            <a:pPr marL="742950" lvl="1" indent="-285750">
              <a:defRPr/>
            </a:pPr>
            <a:r>
              <a:rPr lang="tr-TR" sz="2400" dirty="0"/>
              <a:t>~8MB</a:t>
            </a:r>
          </a:p>
          <a:p>
            <a:pPr marL="742950" lvl="1" indent="-285750">
              <a:defRPr/>
            </a:pPr>
            <a:r>
              <a:rPr lang="tr-TR" sz="2400" dirty="0"/>
              <a:t>Ekran kartları neden 2GB?</a:t>
            </a:r>
          </a:p>
          <a:p>
            <a:pPr marL="1017270" lvl="2" indent="-285750">
              <a:defRPr/>
            </a:pPr>
            <a:r>
              <a:rPr lang="tr-TR" sz="2100" dirty="0"/>
              <a:t>Farklı amaçlı buffer’lar var, asıl önemlisi kaplama (texture) bilgisini tümüyle bellekte tutmak iyidir.</a:t>
            </a:r>
          </a:p>
          <a:p>
            <a:pPr marL="1017270" lvl="2" indent="-285750">
              <a:defRPr/>
            </a:pPr>
            <a:r>
              <a:rPr lang="tr-TR" sz="2100" dirty="0"/>
              <a:t>1-1,5 GB belliği olup çok daha hızlı olan kartlar var.</a:t>
            </a:r>
          </a:p>
          <a:p>
            <a:pPr marL="1017270" lvl="2" indent="-285750">
              <a:defRPr/>
            </a:pPr>
            <a:r>
              <a:rPr lang="tr-TR" sz="2100" dirty="0"/>
              <a:t>Veri hattının genişliği ile veri hattı ve belleğin hızları daha önemlidir.</a:t>
            </a:r>
          </a:p>
        </p:txBody>
      </p:sp>
      <p:sp>
        <p:nvSpPr>
          <p:cNvPr id="231431" name="Text Box 7"/>
          <p:cNvSpPr txBox="1">
            <a:spLocks noChangeArrowheads="1"/>
          </p:cNvSpPr>
          <p:nvPr/>
        </p:nvSpPr>
        <p:spPr bwMode="auto">
          <a:xfrm>
            <a:off x="4227513" y="2743200"/>
            <a:ext cx="274637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buClr>
                <a:schemeClr val="tx1"/>
              </a:buClr>
              <a:buFontTx/>
              <a:buChar char="•"/>
            </a:pPr>
            <a:endParaRPr lang="en-US" altLang="tr-TR" sz="2800" dirty="0"/>
          </a:p>
          <a:p>
            <a:endParaRPr lang="en-US" altLang="tr-TR" dirty="0">
              <a:latin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71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7387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431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POOL-BALLS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486561"/>
            <a:ext cx="4990340" cy="373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 descr="TURN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1"/>
            <a:ext cx="3795208" cy="315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1" name="Text Box 9"/>
          <p:cNvSpPr txBox="1">
            <a:spLocks noChangeArrowheads="1"/>
          </p:cNvSpPr>
          <p:nvPr/>
        </p:nvSpPr>
        <p:spPr bwMode="auto">
          <a:xfrm>
            <a:off x="4355976" y="6297101"/>
            <a:ext cx="420179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tr-TR" altLang="tr-TR" sz="1400" b="1" dirty="0">
                <a:latin typeface="Tahoma" pitchFamily="34" charset="0"/>
              </a:rPr>
              <a:t> İlk dağıtık ışın izlemeli görüntü (Cook 1984)</a:t>
            </a:r>
            <a:endParaRPr lang="en-IE" altLang="tr-TR" sz="1400" b="1" dirty="0">
              <a:latin typeface="Tahoma" pitchFamily="34" charset="0"/>
            </a:endParaRPr>
          </a:p>
        </p:txBody>
      </p:sp>
      <p:sp>
        <p:nvSpPr>
          <p:cNvPr id="8202" name="Text Box 10"/>
          <p:cNvSpPr txBox="1">
            <a:spLocks noChangeArrowheads="1"/>
          </p:cNvSpPr>
          <p:nvPr/>
        </p:nvSpPr>
        <p:spPr bwMode="auto">
          <a:xfrm>
            <a:off x="251520" y="4489177"/>
            <a:ext cx="36038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tr-TR" altLang="tr-TR" sz="1400" b="1" dirty="0">
                <a:latin typeface="Tahoma" pitchFamily="34" charset="0"/>
              </a:rPr>
              <a:t>İ</a:t>
            </a:r>
            <a:r>
              <a:rPr lang="en-IE" altLang="tr-TR" sz="1400" b="1" dirty="0">
                <a:latin typeface="Tahoma" pitchFamily="34" charset="0"/>
              </a:rPr>
              <a:t>lk ışın izlemeli (Ray Traced) görüntü </a:t>
            </a:r>
            <a:br>
              <a:rPr lang="tr-TR" altLang="tr-TR" sz="1400" b="1" dirty="0">
                <a:latin typeface="Tahoma" pitchFamily="34" charset="0"/>
              </a:rPr>
            </a:br>
            <a:r>
              <a:rPr lang="en-IE" altLang="tr-TR" sz="1400" b="1" dirty="0">
                <a:latin typeface="Tahoma" pitchFamily="34" charset="0"/>
              </a:rPr>
              <a:t>(Whitted 1980)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457200" y="228600"/>
            <a:ext cx="7569200" cy="1219200"/>
          </a:xfrm>
          <a:prstGeom prst="rect">
            <a:avLst/>
          </a:prstGeom>
        </p:spPr>
        <p:txBody>
          <a:bodyPr anchor="ctr" anchorCtr="0"/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/>
              <a:t>Grafiğin Tarihinden Görüntüler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8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50882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WESTWORL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049181"/>
            <a:ext cx="3131840" cy="5620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Text Box 6"/>
          <p:cNvSpPr txBox="1">
            <a:spLocks noChangeArrowheads="1"/>
          </p:cNvSpPr>
          <p:nvPr/>
        </p:nvSpPr>
        <p:spPr bwMode="auto">
          <a:xfrm>
            <a:off x="683568" y="1475066"/>
            <a:ext cx="506581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IE" altLang="tr-TR" sz="1800" b="1" dirty="0">
                <a:latin typeface="Tahoma" pitchFamily="34" charset="0"/>
              </a:rPr>
              <a:t>İlk bilgisayar grafikleri destekli film. </a:t>
            </a:r>
          </a:p>
          <a:p>
            <a:r>
              <a:rPr lang="en-IE" altLang="tr-TR" sz="1800" b="1" dirty="0">
                <a:latin typeface="Tahoma" pitchFamily="34" charset="0"/>
              </a:rPr>
              <a:t>Westworld merkezinde çeşitli grafik </a:t>
            </a:r>
            <a:br>
              <a:rPr lang="tr-TR" altLang="tr-TR" sz="1800" b="1" dirty="0">
                <a:latin typeface="Tahoma" pitchFamily="34" charset="0"/>
              </a:rPr>
            </a:br>
            <a:r>
              <a:rPr lang="en-IE" altLang="tr-TR" sz="1800" b="1" dirty="0">
                <a:latin typeface="Tahoma" pitchFamily="34" charset="0"/>
              </a:rPr>
              <a:t>ekranları kullanılmıştır (We</a:t>
            </a:r>
            <a:r>
              <a:rPr lang="tr-TR" altLang="tr-TR" sz="1800" b="1" dirty="0">
                <a:latin typeface="Tahoma" pitchFamily="34" charset="0"/>
              </a:rPr>
              <a:t>s</a:t>
            </a:r>
            <a:r>
              <a:rPr lang="en-IE" altLang="tr-TR" sz="1800" b="1" dirty="0">
                <a:latin typeface="Tahoma" pitchFamily="34" charset="0"/>
              </a:rPr>
              <a:t>tworld 1973).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228600"/>
            <a:ext cx="7569200" cy="1219200"/>
          </a:xfrm>
          <a:prstGeom prst="rect">
            <a:avLst/>
          </a:prstGeom>
        </p:spPr>
        <p:txBody>
          <a:bodyPr anchor="ctr" anchorCtr="0"/>
          <a:lstStyle>
            <a:lvl1pPr algn="l" rtl="0" eaLnBrk="1" latinLnBrk="0" hangingPunct="1">
              <a:spcBef>
                <a:spcPct val="0"/>
              </a:spcBef>
              <a:buNone/>
              <a:defRPr kumimoji="0" sz="3200" b="1" kern="12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/>
              <a:t>Grafiğin Tarihinden Görüntüler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EED06-A45B-49F7-A4E7-E4A0A60926E4}" type="slidenum">
              <a:rPr lang="tr-TR" smtClean="0"/>
              <a:t>9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764571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4553</TotalTime>
  <Words>2500</Words>
  <Application>Microsoft Office PowerPoint</Application>
  <PresentationFormat>Ekran Gösterisi (4:3)</PresentationFormat>
  <Paragraphs>422</Paragraphs>
  <Slides>71</Slides>
  <Notes>0</Notes>
  <HiddenSlides>0</HiddenSlides>
  <MMClips>0</MMClips>
  <ScaleCrop>false</ScaleCrop>
  <HeadingPairs>
    <vt:vector size="8" baseType="variant">
      <vt:variant>
        <vt:lpstr>Kullanılan Yazı Tipleri</vt:lpstr>
      </vt:variant>
      <vt:variant>
        <vt:i4>10</vt:i4>
      </vt:variant>
      <vt:variant>
        <vt:lpstr>Tema</vt:lpstr>
      </vt:variant>
      <vt:variant>
        <vt:i4>1</vt:i4>
      </vt:variant>
      <vt:variant>
        <vt:lpstr>Eklenmiş OLE Hizmet Programları</vt:lpstr>
      </vt:variant>
      <vt:variant>
        <vt:i4>1</vt:i4>
      </vt:variant>
      <vt:variant>
        <vt:lpstr>Slayt Başlıkları</vt:lpstr>
      </vt:variant>
      <vt:variant>
        <vt:i4>71</vt:i4>
      </vt:variant>
    </vt:vector>
  </HeadingPairs>
  <TitlesOfParts>
    <vt:vector size="83" baseType="lpstr">
      <vt:lpstr>Arial</vt:lpstr>
      <vt:lpstr>Bookman Old Style</vt:lpstr>
      <vt:lpstr>Calibri</vt:lpstr>
      <vt:lpstr>Courier New</vt:lpstr>
      <vt:lpstr>Gill Sans MT</vt:lpstr>
      <vt:lpstr>Tahoma</vt:lpstr>
      <vt:lpstr>Times New Roman</vt:lpstr>
      <vt:lpstr>Verdana</vt:lpstr>
      <vt:lpstr>Wingdings</vt:lpstr>
      <vt:lpstr>Wingdings 3</vt:lpstr>
      <vt:lpstr>Origin</vt:lpstr>
      <vt:lpstr>Bitmap Image</vt:lpstr>
      <vt:lpstr>Bilgisayar Grafikleri</vt:lpstr>
      <vt:lpstr>Kaynak kitaplar</vt:lpstr>
      <vt:lpstr>Bilgisayar Grafiklerinin Temelleri</vt:lpstr>
      <vt:lpstr>Neden Bilgisayar Grafikleri Çalışırız?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Grafik Uygulamaları</vt:lpstr>
      <vt:lpstr>Grafik Uygulamaları</vt:lpstr>
      <vt:lpstr>Grafik  Uygulamaları</vt:lpstr>
      <vt:lpstr>Grafik  Uygulamaları</vt:lpstr>
      <vt:lpstr>Grafik Uygulamaları</vt:lpstr>
      <vt:lpstr>Grafik Uygulamaları</vt:lpstr>
      <vt:lpstr>Grafik Uygulamaları</vt:lpstr>
      <vt:lpstr>Grafik Uygulamaları</vt:lpstr>
      <vt:lpstr>Grafik Uygulamaları</vt:lpstr>
      <vt:lpstr>Günlük Kullanım</vt:lpstr>
      <vt:lpstr>Günümüz Teknolojileri</vt:lpstr>
      <vt:lpstr>CPU ve GPU için Moore kanunu</vt:lpstr>
      <vt:lpstr>Video Oyun Piyasasının Geleceği</vt:lpstr>
      <vt:lpstr>Konsollar Geleceği</vt:lpstr>
      <vt:lpstr>Ekran Teknolojileri</vt:lpstr>
      <vt:lpstr>Elektron Tabancası Çalışma Mantığı</vt:lpstr>
      <vt:lpstr>Fosforun Çalışma Mantığı</vt:lpstr>
      <vt:lpstr>Fosforun Çalışma Mantığı</vt:lpstr>
      <vt:lpstr>Ekran Teknolojileri: CRT’ler</vt:lpstr>
      <vt:lpstr>Ekran Teknolojileri: CRT’ler</vt:lpstr>
      <vt:lpstr>CRT Özellikleri</vt:lpstr>
      <vt:lpstr>Ekran Teknolojileri: CRT’ler</vt:lpstr>
      <vt:lpstr>Ekran Teknolojileri: CRT’ler</vt:lpstr>
      <vt:lpstr>Piksel Nedir?</vt:lpstr>
      <vt:lpstr>Ekran Teknolojileri: Renkli CRT’ler</vt:lpstr>
      <vt:lpstr>PowerPoint Sunusu</vt:lpstr>
      <vt:lpstr>PowerPoint Sunusu</vt:lpstr>
      <vt:lpstr>Ekran Teknolojileri: Renkli CRT’ler</vt:lpstr>
      <vt:lpstr>Özetle CRT’ler</vt:lpstr>
      <vt:lpstr>Ekran Teknolojileri: LCD’ler</vt:lpstr>
      <vt:lpstr>Ekran Teknolojileri: LCD’ler</vt:lpstr>
      <vt:lpstr>Ekran Teknolojileri: LCD’ler</vt:lpstr>
      <vt:lpstr>Ekran Teknolojileri: Renkli LCD’ler</vt:lpstr>
      <vt:lpstr>Ekran Teknolojileri: LED’ler</vt:lpstr>
      <vt:lpstr>Ekran Teknolojileri: LED’ler</vt:lpstr>
      <vt:lpstr>Ekran Teknolojileri: Plazma </vt:lpstr>
      <vt:lpstr>Ekran Teknolojileri: Plazma </vt:lpstr>
      <vt:lpstr>DLP (Digital Light Processor) Temelli Projeksiyon</vt:lpstr>
      <vt:lpstr>Dlp (Digital Light Processor) Temelli Projeksiyon</vt:lpstr>
      <vt:lpstr>Dlp (Digital Light Processor) Temelli Projeksiyon</vt:lpstr>
      <vt:lpstr>Ekran Teknolojileri: DMD / DLP</vt:lpstr>
      <vt:lpstr>Ekran Teknolojileri:  Organic LED Arrays</vt:lpstr>
      <vt:lpstr>OLED’in Çalışma Mantığı</vt:lpstr>
      <vt:lpstr>OLED’in Çalışma Mantığı</vt:lpstr>
      <vt:lpstr>Ekran Teknolojileri: Organic LED Arrays</vt:lpstr>
      <vt:lpstr>Ekran Teknolojileri: Organic LED Arrays</vt:lpstr>
      <vt:lpstr>Kameralarda OLED</vt:lpstr>
      <vt:lpstr>Super-AMOLED Ekranlar</vt:lpstr>
      <vt:lpstr>Duvar Tipi Ekranlar</vt:lpstr>
      <vt:lpstr>Dokunmatik Ekranlar</vt:lpstr>
      <vt:lpstr>Elleri Serbest Bırakan Uygulamalar</vt:lpstr>
      <vt:lpstr>Sanal Gerçeklik Odaları</vt:lpstr>
      <vt:lpstr>3 Boyutlu Ekranlar</vt:lpstr>
      <vt:lpstr>Video Kontrol Ünitesi</vt:lpstr>
      <vt:lpstr>Video Kontrol Ünitesi</vt:lpstr>
      <vt:lpstr>Video Kontrol Ünitesi</vt:lpstr>
      <vt:lpstr>Modern Kafes (Raster) Grafik Sistemler</vt:lpstr>
      <vt:lpstr>Modern Kafes (Raster) Grafik Sistemler</vt:lpstr>
      <vt:lpstr>Framebuffer Renk Sistemi</vt:lpstr>
      <vt:lpstr>Framebuffer Renk Sistemi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GUNGOR</dc:creator>
  <cp:lastModifiedBy>Alaettin UÇAN</cp:lastModifiedBy>
  <cp:revision>107</cp:revision>
  <cp:lastPrinted>2020-10-14T10:23:22Z</cp:lastPrinted>
  <dcterms:created xsi:type="dcterms:W3CDTF">2013-09-20T11:24:12Z</dcterms:created>
  <dcterms:modified xsi:type="dcterms:W3CDTF">2022-03-09T22:56:31Z</dcterms:modified>
</cp:coreProperties>
</file>